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0" r:id="rId2"/>
    <p:sldId id="277" r:id="rId3"/>
    <p:sldId id="281" r:id="rId4"/>
    <p:sldId id="256" r:id="rId5"/>
    <p:sldId id="278" r:id="rId6"/>
    <p:sldId id="279" r:id="rId7"/>
    <p:sldId id="274"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3" r:id="rId21"/>
    <p:sldId id="276" r:id="rId22"/>
    <p:sldId id="282" r:id="rId23"/>
  </p:sldIdLst>
  <p:sldSz cx="13004800" cy="9753600"/>
  <p:notesSz cx="13004800" cy="97536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49" d="100"/>
          <a:sy n="49" d="100"/>
        </p:scale>
        <p:origin x="1392" y="3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jpg>
</file>

<file path=ppt/media/image11.jpg>
</file>

<file path=ppt/media/image12.png>
</file>

<file path=ppt/media/image13.jpg>
</file>

<file path=ppt/media/image14.jpg>
</file>

<file path=ppt/media/image15.png>
</file>

<file path=ppt/media/image16.jpg>
</file>

<file path=ppt/media/image17.png>
</file>

<file path=ppt/media/image18.jpg>
</file>

<file path=ppt/media/image19.jpg>
</file>

<file path=ppt/media/image2.jpg>
</file>

<file path=ppt/media/image20.jpg>
</file>

<file path=ppt/media/image21.jpg>
</file>

<file path=ppt/media/image22.jpg>
</file>

<file path=ppt/media/image23.png>
</file>

<file path=ppt/media/image24.png>
</file>

<file path=ppt/media/image3.png>
</file>

<file path=ppt/media/image4.png>
</file>

<file path=ppt/media/image5.png>
</file>

<file path=ppt/media/image6.png>
</file>

<file path=ppt/media/image7.jp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518693"/>
            <a:ext cx="6269089" cy="1384300"/>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ctrTitle"/>
          </p:nvPr>
        </p:nvSpPr>
        <p:spPr>
          <a:xfrm>
            <a:off x="4331334" y="-152400"/>
            <a:ext cx="4443730" cy="5359400"/>
          </a:xfrm>
          <a:prstGeom prst="rect">
            <a:avLst/>
          </a:prstGeom>
        </p:spPr>
        <p:txBody>
          <a:bodyPr wrap="square" lIns="0" tIns="0" rIns="0" bIns="0">
            <a:spAutoFit/>
          </a:bodyPr>
          <a:lstStyle>
            <a:lvl1pPr>
              <a:defRPr sz="35000" b="0" i="0">
                <a:solidFill>
                  <a:schemeClr val="bg1"/>
                </a:solidFill>
                <a:latin typeface="Georgia"/>
                <a:cs typeface="Georgia"/>
              </a:defRPr>
            </a:lvl1pPr>
          </a:lstStyle>
          <a:p>
            <a:endParaRPr/>
          </a:p>
        </p:txBody>
      </p:sp>
      <p:sp>
        <p:nvSpPr>
          <p:cNvPr id="3" name="Holder 3"/>
          <p:cNvSpPr>
            <a:spLocks noGrp="1"/>
          </p:cNvSpPr>
          <p:nvPr>
            <p:ph type="subTitle" idx="4"/>
          </p:nvPr>
        </p:nvSpPr>
        <p:spPr>
          <a:xfrm>
            <a:off x="1950720" y="5462016"/>
            <a:ext cx="9103360" cy="24384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8/5/2020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400" b="0" i="0">
                <a:solidFill>
                  <a:schemeClr val="bg1"/>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sz="3500" b="0" i="0">
                <a:solidFill>
                  <a:srgbClr val="CC4E62"/>
                </a:solidFill>
                <a:latin typeface="Georgia"/>
                <a:cs typeface="Georgi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8/5/2020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400" b="0" i="0">
                <a:solidFill>
                  <a:schemeClr val="bg1"/>
                </a:solidFill>
                <a:latin typeface="Verdana"/>
                <a:cs typeface="Verdana"/>
              </a:defRPr>
            </a:lvl1pPr>
          </a:lstStyle>
          <a:p>
            <a:endParaRPr/>
          </a:p>
        </p:txBody>
      </p:sp>
      <p:sp>
        <p:nvSpPr>
          <p:cNvPr id="3" name="Holder 3"/>
          <p:cNvSpPr>
            <a:spLocks noGrp="1"/>
          </p:cNvSpPr>
          <p:nvPr>
            <p:ph sz="half" idx="2"/>
          </p:nvPr>
        </p:nvSpPr>
        <p:spPr>
          <a:xfrm>
            <a:off x="650240" y="2243328"/>
            <a:ext cx="5657088" cy="6437376"/>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697472" y="2243328"/>
            <a:ext cx="5657088" cy="6437376"/>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8/5/2020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3004800" cy="9753600"/>
          </a:xfrm>
          <a:custGeom>
            <a:avLst/>
            <a:gdLst/>
            <a:ahLst/>
            <a:cxnLst/>
            <a:rect l="l" t="t" r="r" b="b"/>
            <a:pathLst>
              <a:path w="13004800" h="9753600">
                <a:moveTo>
                  <a:pt x="0" y="9753600"/>
                </a:moveTo>
                <a:lnTo>
                  <a:pt x="13004800" y="9753600"/>
                </a:lnTo>
                <a:lnTo>
                  <a:pt x="13004800" y="0"/>
                </a:lnTo>
                <a:lnTo>
                  <a:pt x="0" y="0"/>
                </a:lnTo>
                <a:lnTo>
                  <a:pt x="0" y="9753600"/>
                </a:lnTo>
                <a:close/>
              </a:path>
            </a:pathLst>
          </a:custGeom>
          <a:solidFill>
            <a:srgbClr val="CC4E62"/>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14400" b="0" i="0">
                <a:solidFill>
                  <a:schemeClr val="bg1"/>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8/5/2020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3004800" cy="9753600"/>
          </a:xfrm>
          <a:prstGeom prst="rect">
            <a:avLst/>
          </a:prstGeom>
          <a:blipFill>
            <a:blip r:embed="rId2" cstate="print"/>
            <a:stretch>
              <a:fillRect/>
            </a:stretch>
          </a:blipFill>
        </p:spPr>
        <p:txBody>
          <a:bodyPr wrap="square" lIns="0" tIns="0" rIns="0" bIns="0" rtlCol="0"/>
          <a:lstStyle/>
          <a:p>
            <a:endParaRPr/>
          </a:p>
        </p:txBody>
      </p:sp>
      <p:sp>
        <p:nvSpPr>
          <p:cNvPr id="17" name="bk object 17"/>
          <p:cNvSpPr/>
          <p:nvPr/>
        </p:nvSpPr>
        <p:spPr>
          <a:xfrm>
            <a:off x="0" y="518693"/>
            <a:ext cx="6269089" cy="1384300"/>
          </a:xfrm>
          <a:prstGeom prst="rect">
            <a:avLst/>
          </a:prstGeom>
          <a:blipFill>
            <a:blip r:embed="rId3" cstate="print"/>
            <a:stretch>
              <a:fillRect/>
            </a:stretch>
          </a:blip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8/5/2020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490778" y="7226300"/>
            <a:ext cx="12023242" cy="2219959"/>
          </a:xfrm>
          <a:prstGeom prst="rect">
            <a:avLst/>
          </a:prstGeom>
        </p:spPr>
        <p:txBody>
          <a:bodyPr wrap="square" lIns="0" tIns="0" rIns="0" bIns="0">
            <a:spAutoFit/>
          </a:bodyPr>
          <a:lstStyle>
            <a:lvl1pPr>
              <a:defRPr sz="14400" b="0" i="0">
                <a:solidFill>
                  <a:schemeClr val="bg1"/>
                </a:solidFill>
                <a:latin typeface="Verdana"/>
                <a:cs typeface="Verdana"/>
              </a:defRPr>
            </a:lvl1pPr>
          </a:lstStyle>
          <a:p>
            <a:endParaRPr/>
          </a:p>
        </p:txBody>
      </p:sp>
      <p:sp>
        <p:nvSpPr>
          <p:cNvPr id="3" name="Holder 3"/>
          <p:cNvSpPr>
            <a:spLocks noGrp="1"/>
          </p:cNvSpPr>
          <p:nvPr>
            <p:ph type="body" idx="1"/>
          </p:nvPr>
        </p:nvSpPr>
        <p:spPr>
          <a:xfrm>
            <a:off x="862329" y="3022600"/>
            <a:ext cx="11280140" cy="5575300"/>
          </a:xfrm>
          <a:prstGeom prst="rect">
            <a:avLst/>
          </a:prstGeom>
        </p:spPr>
        <p:txBody>
          <a:bodyPr wrap="square" lIns="0" tIns="0" rIns="0" bIns="0">
            <a:spAutoFit/>
          </a:bodyPr>
          <a:lstStyle>
            <a:lvl1pPr>
              <a:defRPr sz="3500" b="0" i="0">
                <a:solidFill>
                  <a:srgbClr val="CC4E62"/>
                </a:solidFill>
                <a:latin typeface="Georgia"/>
                <a:cs typeface="Georgia"/>
              </a:defRPr>
            </a:lvl1pPr>
          </a:lstStyle>
          <a:p>
            <a:endParaRPr/>
          </a:p>
        </p:txBody>
      </p:sp>
      <p:sp>
        <p:nvSpPr>
          <p:cNvPr id="4" name="Holder 4"/>
          <p:cNvSpPr>
            <a:spLocks noGrp="1"/>
          </p:cNvSpPr>
          <p:nvPr>
            <p:ph type="ftr" sz="quarter" idx="5"/>
          </p:nvPr>
        </p:nvSpPr>
        <p:spPr>
          <a:xfrm>
            <a:off x="4421632" y="9070848"/>
            <a:ext cx="4161536" cy="48768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50240" y="9070848"/>
            <a:ext cx="2991104" cy="48768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8/5/2020</a:t>
            </a:fld>
            <a:endParaRPr lang="en-US"/>
          </a:p>
        </p:txBody>
      </p:sp>
      <p:sp>
        <p:nvSpPr>
          <p:cNvPr id="6" name="Holder 6"/>
          <p:cNvSpPr>
            <a:spLocks noGrp="1"/>
          </p:cNvSpPr>
          <p:nvPr>
            <p:ph type="sldNum" sz="quarter" idx="7"/>
          </p:nvPr>
        </p:nvSpPr>
        <p:spPr>
          <a:xfrm>
            <a:off x="9363456" y="9070848"/>
            <a:ext cx="2991104" cy="48768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14.jp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image" Target="../media/image18.jp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image" Target="../media/image19.jp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image" Target="../media/image20.jp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image" Target="../media/image21.jp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3.png"/><Relationship Id="rId5" Type="http://schemas.openxmlformats.org/officeDocument/2006/relationships/image" Target="../media/image23.png"/><Relationship Id="rId4" Type="http://schemas.openxmlformats.org/officeDocument/2006/relationships/image" Target="../media/image22.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3.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1600" y="914400"/>
            <a:ext cx="6096000" cy="1077218"/>
          </a:xfrm>
          <a:prstGeom prst="rect">
            <a:avLst/>
          </a:prstGeom>
          <a:noFill/>
        </p:spPr>
        <p:txBody>
          <a:bodyPr wrap="square" rtlCol="0">
            <a:spAutoFit/>
          </a:bodyPr>
          <a:lstStyle/>
          <a:p>
            <a:r>
              <a:rPr lang="en-US" sz="3200" b="1" dirty="0" smtClean="0"/>
              <a:t>AGILE MANIFESTO AND PRINCIPLES</a:t>
            </a:r>
            <a:endParaRPr lang="en-US" sz="3200" b="1" dirty="0"/>
          </a:p>
        </p:txBody>
      </p:sp>
      <p:sp>
        <p:nvSpPr>
          <p:cNvPr id="3" name="Rounded Rectangle 2"/>
          <p:cNvSpPr/>
          <p:nvPr/>
        </p:nvSpPr>
        <p:spPr>
          <a:xfrm>
            <a:off x="406400" y="5105400"/>
            <a:ext cx="12115800" cy="44958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smtClean="0">
                <a:latin typeface="Arial Black" panose="020B0A04020102020204" pitchFamily="34" charset="0"/>
              </a:rPr>
              <a:t>“</a:t>
            </a:r>
            <a:r>
              <a:rPr lang="en-US" sz="4800" dirty="0" smtClean="0">
                <a:solidFill>
                  <a:schemeClr val="tx1"/>
                </a:solidFill>
                <a:latin typeface="Arial Black" panose="020B0A04020102020204" pitchFamily="34" charset="0"/>
              </a:rPr>
              <a:t>BUILDING A PRODUCT SUCESSFULLY DOESN’T MEANS BUILDING A SUCCESSFUL PRODUCT”</a:t>
            </a:r>
            <a:endParaRPr lang="en-US" sz="4800" dirty="0">
              <a:solidFill>
                <a:schemeClr val="tx1"/>
              </a:solidFill>
              <a:latin typeface="Arial Black" panose="020B0A0402010202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242800" y="8991600"/>
            <a:ext cx="609600" cy="609600"/>
          </a:xfrm>
          <a:prstGeom prst="rect">
            <a:avLst/>
          </a:prstGeom>
        </p:spPr>
      </p:pic>
    </p:spTree>
    <p:extLst>
      <p:ext uri="{BB962C8B-B14F-4D97-AF65-F5344CB8AC3E}">
        <p14:creationId xmlns:p14="http://schemas.microsoft.com/office/powerpoint/2010/main" val="3050444282"/>
      </p:ext>
    </p:extLst>
  </p:cSld>
  <p:clrMapOvr>
    <a:masterClrMapping/>
  </p:clrMapOvr>
  <mc:AlternateContent xmlns:mc="http://schemas.openxmlformats.org/markup-compatibility/2006">
    <mc:Choice xmlns:p14="http://schemas.microsoft.com/office/powerpoint/2010/main" Requires="p14">
      <p:transition spd="slow" p14:dur="1500" advTm="93490">
        <p:split orient="vert"/>
      </p:transition>
    </mc:Choice>
    <mc:Fallback>
      <p:transition spd="slow" advTm="9349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3"/>
            <a:ext cx="70691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5189220" cy="665480"/>
          </a:xfrm>
          <a:prstGeom prst="rect">
            <a:avLst/>
          </a:prstGeom>
        </p:spPr>
        <p:txBody>
          <a:bodyPr vert="horz" wrap="square" lIns="0" tIns="12700" rIns="0" bIns="0" rtlCol="0">
            <a:spAutoFit/>
          </a:bodyPr>
          <a:lstStyle/>
          <a:p>
            <a:pPr marL="12700">
              <a:lnSpc>
                <a:spcPct val="100000"/>
              </a:lnSpc>
              <a:spcBef>
                <a:spcPts val="100"/>
              </a:spcBef>
            </a:pPr>
            <a:r>
              <a:rPr sz="4200" b="1" spc="-280" dirty="0">
                <a:latin typeface="Trebuchet MS"/>
                <a:cs typeface="Trebuchet MS"/>
              </a:rPr>
              <a:t>3. </a:t>
            </a:r>
            <a:r>
              <a:rPr sz="4200" b="1" spc="10" dirty="0">
                <a:latin typeface="Trebuchet MS"/>
                <a:cs typeface="Trebuchet MS"/>
              </a:rPr>
              <a:t>Deliver</a:t>
            </a:r>
            <a:r>
              <a:rPr sz="4200" b="1" spc="-85" dirty="0">
                <a:latin typeface="Trebuchet MS"/>
                <a:cs typeface="Trebuchet MS"/>
              </a:rPr>
              <a:t> </a:t>
            </a:r>
            <a:r>
              <a:rPr sz="4200" b="1" spc="10" dirty="0">
                <a:latin typeface="Trebuchet MS"/>
                <a:cs typeface="Trebuchet MS"/>
              </a:rPr>
              <a:t>frequently</a:t>
            </a:r>
            <a:endParaRPr sz="4200">
              <a:latin typeface="Trebuchet MS"/>
              <a:cs typeface="Trebuchet MS"/>
            </a:endParaRPr>
          </a:p>
        </p:txBody>
      </p:sp>
      <p:sp>
        <p:nvSpPr>
          <p:cNvPr id="5" name="object 5"/>
          <p:cNvSpPr txBox="1"/>
          <p:nvPr/>
        </p:nvSpPr>
        <p:spPr>
          <a:xfrm>
            <a:off x="1027388" y="2800350"/>
            <a:ext cx="5909945" cy="6273800"/>
          </a:xfrm>
          <a:prstGeom prst="rect">
            <a:avLst/>
          </a:prstGeom>
        </p:spPr>
        <p:txBody>
          <a:bodyPr vert="horz" wrap="square" lIns="0" tIns="12700" rIns="0" bIns="0" rtlCol="0">
            <a:spAutoFit/>
          </a:bodyPr>
          <a:lstStyle/>
          <a:p>
            <a:pPr marL="12700">
              <a:lnSpc>
                <a:spcPts val="4210"/>
              </a:lnSpc>
              <a:spcBef>
                <a:spcPts val="100"/>
              </a:spcBef>
            </a:pPr>
            <a:r>
              <a:rPr sz="3600" spc="-50" dirty="0">
                <a:latin typeface="Verdana"/>
                <a:cs typeface="Verdana"/>
              </a:rPr>
              <a:t>Deliver</a:t>
            </a:r>
            <a:endParaRPr sz="3600">
              <a:latin typeface="Verdana"/>
              <a:cs typeface="Verdana"/>
            </a:endParaRPr>
          </a:p>
          <a:p>
            <a:pPr marL="12700" marR="2343785">
              <a:lnSpc>
                <a:spcPct val="71400"/>
              </a:lnSpc>
              <a:spcBef>
                <a:spcPts val="2290"/>
              </a:spcBef>
            </a:pPr>
            <a:r>
              <a:rPr sz="7000" spc="145" dirty="0">
                <a:latin typeface="Georgia"/>
                <a:cs typeface="Georgia"/>
              </a:rPr>
              <a:t>working  </a:t>
            </a:r>
            <a:r>
              <a:rPr sz="7000" spc="185" dirty="0">
                <a:latin typeface="Georgia"/>
                <a:cs typeface="Georgia"/>
              </a:rPr>
              <a:t>software</a:t>
            </a:r>
            <a:endParaRPr sz="7000">
              <a:latin typeface="Georgia"/>
              <a:cs typeface="Georgia"/>
            </a:endParaRPr>
          </a:p>
          <a:p>
            <a:pPr marL="12700" marR="5080">
              <a:lnSpc>
                <a:spcPct val="76400"/>
              </a:lnSpc>
              <a:spcBef>
                <a:spcPts val="3320"/>
              </a:spcBef>
            </a:pPr>
            <a:r>
              <a:rPr sz="3600" spc="-60" dirty="0">
                <a:latin typeface="Verdana"/>
                <a:cs typeface="Verdana"/>
              </a:rPr>
              <a:t>frequently, </a:t>
            </a:r>
            <a:r>
              <a:rPr sz="3600" spc="-10" dirty="0">
                <a:latin typeface="Verdana"/>
                <a:cs typeface="Verdana"/>
              </a:rPr>
              <a:t>from </a:t>
            </a:r>
            <a:r>
              <a:rPr sz="3600" spc="65" dirty="0">
                <a:latin typeface="Verdana"/>
                <a:cs typeface="Verdana"/>
              </a:rPr>
              <a:t>a </a:t>
            </a:r>
            <a:r>
              <a:rPr sz="3600" spc="35" dirty="0">
                <a:latin typeface="Verdana"/>
                <a:cs typeface="Verdana"/>
              </a:rPr>
              <a:t>couple  </a:t>
            </a:r>
            <a:r>
              <a:rPr sz="3600" spc="-15" dirty="0">
                <a:latin typeface="Verdana"/>
                <a:cs typeface="Verdana"/>
              </a:rPr>
              <a:t>of </a:t>
            </a:r>
            <a:r>
              <a:rPr sz="3600" spc="-40" dirty="0">
                <a:latin typeface="Verdana"/>
                <a:cs typeface="Verdana"/>
              </a:rPr>
              <a:t>weeks </a:t>
            </a:r>
            <a:r>
              <a:rPr sz="3600" spc="15" dirty="0">
                <a:latin typeface="Verdana"/>
                <a:cs typeface="Verdana"/>
              </a:rPr>
              <a:t>to </a:t>
            </a:r>
            <a:r>
              <a:rPr sz="3600" spc="65" dirty="0">
                <a:latin typeface="Verdana"/>
                <a:cs typeface="Verdana"/>
              </a:rPr>
              <a:t>a </a:t>
            </a:r>
            <a:r>
              <a:rPr sz="3600" spc="35" dirty="0">
                <a:latin typeface="Verdana"/>
                <a:cs typeface="Verdana"/>
              </a:rPr>
              <a:t>couple </a:t>
            </a:r>
            <a:r>
              <a:rPr sz="3600" spc="-15" dirty="0">
                <a:latin typeface="Verdana"/>
                <a:cs typeface="Verdana"/>
              </a:rPr>
              <a:t>of  </a:t>
            </a:r>
            <a:r>
              <a:rPr sz="3600" spc="-114" dirty="0">
                <a:latin typeface="Verdana"/>
                <a:cs typeface="Verdana"/>
              </a:rPr>
              <a:t>months, </a:t>
            </a:r>
            <a:r>
              <a:rPr sz="3600" spc="-45" dirty="0">
                <a:latin typeface="Verdana"/>
                <a:cs typeface="Verdana"/>
              </a:rPr>
              <a:t>with </a:t>
            </a:r>
            <a:r>
              <a:rPr sz="3600" spc="65" dirty="0">
                <a:latin typeface="Verdana"/>
                <a:cs typeface="Verdana"/>
              </a:rPr>
              <a:t>a</a:t>
            </a:r>
            <a:r>
              <a:rPr sz="3600" spc="-470" dirty="0">
                <a:latin typeface="Verdana"/>
                <a:cs typeface="Verdana"/>
              </a:rPr>
              <a:t> </a:t>
            </a:r>
            <a:r>
              <a:rPr sz="3600" dirty="0">
                <a:latin typeface="Verdana"/>
                <a:cs typeface="Verdana"/>
              </a:rPr>
              <a:t>preference  </a:t>
            </a:r>
            <a:r>
              <a:rPr sz="3600" spc="15" dirty="0">
                <a:latin typeface="Verdana"/>
                <a:cs typeface="Verdana"/>
              </a:rPr>
              <a:t>to</a:t>
            </a:r>
            <a:r>
              <a:rPr sz="3600" spc="-195" dirty="0">
                <a:latin typeface="Verdana"/>
                <a:cs typeface="Verdana"/>
              </a:rPr>
              <a:t> </a:t>
            </a:r>
            <a:r>
              <a:rPr sz="3600" spc="-30" dirty="0">
                <a:latin typeface="Verdana"/>
                <a:cs typeface="Verdana"/>
              </a:rPr>
              <a:t>the</a:t>
            </a:r>
            <a:endParaRPr sz="3600">
              <a:latin typeface="Verdana"/>
              <a:cs typeface="Verdana"/>
            </a:endParaRPr>
          </a:p>
          <a:p>
            <a:pPr marL="12700" marR="2019300">
              <a:lnSpc>
                <a:spcPct val="70200"/>
              </a:lnSpc>
              <a:spcBef>
                <a:spcPts val="2385"/>
              </a:spcBef>
            </a:pPr>
            <a:r>
              <a:rPr sz="7000" spc="155" dirty="0">
                <a:latin typeface="Georgia"/>
                <a:cs typeface="Georgia"/>
              </a:rPr>
              <a:t>shorter  </a:t>
            </a:r>
            <a:r>
              <a:rPr sz="7000" spc="145" dirty="0">
                <a:latin typeface="Georgia"/>
                <a:cs typeface="Georgia"/>
              </a:rPr>
              <a:t>timescale</a:t>
            </a:r>
            <a:endParaRPr sz="7000">
              <a:latin typeface="Georgia"/>
              <a:cs typeface="Georgia"/>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41976">
        <p:split orient="vert"/>
      </p:transition>
    </mc:Choice>
    <mc:Fallback>
      <p:transition spd="slow" advTm="41976">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2"/>
            <a:ext cx="78819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7343140" cy="665480"/>
          </a:xfrm>
          <a:prstGeom prst="rect">
            <a:avLst/>
          </a:prstGeom>
        </p:spPr>
        <p:txBody>
          <a:bodyPr vert="horz" wrap="square" lIns="0" tIns="12700" rIns="0" bIns="0" rtlCol="0">
            <a:spAutoFit/>
          </a:bodyPr>
          <a:lstStyle/>
          <a:p>
            <a:pPr marL="12700">
              <a:lnSpc>
                <a:spcPct val="100000"/>
              </a:lnSpc>
              <a:spcBef>
                <a:spcPts val="100"/>
              </a:spcBef>
            </a:pPr>
            <a:r>
              <a:rPr sz="4200" b="1" spc="-235" dirty="0">
                <a:latin typeface="Trebuchet MS"/>
                <a:cs typeface="Trebuchet MS"/>
              </a:rPr>
              <a:t>4. </a:t>
            </a:r>
            <a:r>
              <a:rPr sz="4200" b="1" spc="180" dirty="0">
                <a:latin typeface="Trebuchet MS"/>
                <a:cs typeface="Trebuchet MS"/>
              </a:rPr>
              <a:t>Communication </a:t>
            </a:r>
            <a:r>
              <a:rPr sz="4200" b="1" spc="75" dirty="0">
                <a:latin typeface="Trebuchet MS"/>
                <a:cs typeface="Trebuchet MS"/>
              </a:rPr>
              <a:t>is </a:t>
            </a:r>
            <a:r>
              <a:rPr sz="4200" b="1" spc="-10" dirty="0">
                <a:latin typeface="Trebuchet MS"/>
                <a:cs typeface="Trebuchet MS"/>
              </a:rPr>
              <a:t>the</a:t>
            </a:r>
            <a:r>
              <a:rPr sz="4200" b="1" spc="-690" dirty="0">
                <a:latin typeface="Trebuchet MS"/>
                <a:cs typeface="Trebuchet MS"/>
              </a:rPr>
              <a:t> </a:t>
            </a:r>
            <a:r>
              <a:rPr sz="4200" b="1" spc="-5" dirty="0">
                <a:latin typeface="Trebuchet MS"/>
                <a:cs typeface="Trebuchet MS"/>
              </a:rPr>
              <a:t>key</a:t>
            </a:r>
            <a:endParaRPr sz="4200">
              <a:latin typeface="Trebuchet MS"/>
              <a:cs typeface="Trebuchet MS"/>
            </a:endParaRPr>
          </a:p>
        </p:txBody>
      </p:sp>
      <p:sp>
        <p:nvSpPr>
          <p:cNvPr id="5" name="object 5"/>
          <p:cNvSpPr txBox="1"/>
          <p:nvPr/>
        </p:nvSpPr>
        <p:spPr>
          <a:xfrm>
            <a:off x="4532588" y="6470650"/>
            <a:ext cx="8349615" cy="2070100"/>
          </a:xfrm>
          <a:prstGeom prst="rect">
            <a:avLst/>
          </a:prstGeom>
        </p:spPr>
        <p:txBody>
          <a:bodyPr vert="horz" wrap="square" lIns="0" tIns="12700" rIns="0" bIns="0" rtlCol="0">
            <a:spAutoFit/>
          </a:bodyPr>
          <a:lstStyle/>
          <a:p>
            <a:pPr marL="831850" algn="ctr">
              <a:lnSpc>
                <a:spcPts val="4150"/>
              </a:lnSpc>
              <a:spcBef>
                <a:spcPts val="100"/>
              </a:spcBef>
            </a:pPr>
            <a:r>
              <a:rPr sz="3500" spc="-95" dirty="0">
                <a:latin typeface="Verdana"/>
                <a:cs typeface="Verdana"/>
              </a:rPr>
              <a:t>Business </a:t>
            </a:r>
            <a:r>
              <a:rPr sz="3500" spc="60" dirty="0">
                <a:latin typeface="Verdana"/>
                <a:cs typeface="Verdana"/>
              </a:rPr>
              <a:t>people </a:t>
            </a:r>
            <a:r>
              <a:rPr sz="3500" spc="5" dirty="0">
                <a:latin typeface="Verdana"/>
                <a:cs typeface="Verdana"/>
              </a:rPr>
              <a:t>and</a:t>
            </a:r>
            <a:r>
              <a:rPr sz="3500" spc="-540" dirty="0">
                <a:latin typeface="Verdana"/>
                <a:cs typeface="Verdana"/>
              </a:rPr>
              <a:t> </a:t>
            </a:r>
            <a:r>
              <a:rPr sz="3500" spc="-10" dirty="0">
                <a:latin typeface="Verdana"/>
                <a:cs typeface="Verdana"/>
              </a:rPr>
              <a:t>developers</a:t>
            </a:r>
            <a:endParaRPr sz="3500">
              <a:latin typeface="Verdana"/>
              <a:cs typeface="Verdana"/>
            </a:endParaRPr>
          </a:p>
          <a:p>
            <a:pPr marL="279400">
              <a:lnSpc>
                <a:spcPts val="8050"/>
              </a:lnSpc>
            </a:pPr>
            <a:r>
              <a:rPr sz="7000" spc="140" dirty="0">
                <a:latin typeface="Georgia"/>
                <a:cs typeface="Georgia"/>
              </a:rPr>
              <a:t>must </a:t>
            </a:r>
            <a:r>
              <a:rPr sz="7000" spc="210" dirty="0">
                <a:latin typeface="Georgia"/>
                <a:cs typeface="Georgia"/>
              </a:rPr>
              <a:t>work</a:t>
            </a:r>
            <a:r>
              <a:rPr sz="7000" spc="-285" dirty="0">
                <a:latin typeface="Georgia"/>
                <a:cs typeface="Georgia"/>
              </a:rPr>
              <a:t> </a:t>
            </a:r>
            <a:r>
              <a:rPr sz="7000" spc="204" dirty="0">
                <a:latin typeface="Georgia"/>
                <a:cs typeface="Georgia"/>
              </a:rPr>
              <a:t>together</a:t>
            </a:r>
            <a:endParaRPr sz="7000">
              <a:latin typeface="Georgia"/>
              <a:cs typeface="Georgia"/>
            </a:endParaRPr>
          </a:p>
          <a:p>
            <a:pPr marL="12700">
              <a:lnSpc>
                <a:spcPts val="3900"/>
              </a:lnSpc>
            </a:pPr>
            <a:r>
              <a:rPr sz="3500" spc="50" dirty="0">
                <a:latin typeface="Verdana"/>
                <a:cs typeface="Verdana"/>
              </a:rPr>
              <a:t>daily </a:t>
            </a:r>
            <a:r>
              <a:rPr sz="3500" spc="-25" dirty="0">
                <a:latin typeface="Verdana"/>
                <a:cs typeface="Verdana"/>
              </a:rPr>
              <a:t>throughout the</a:t>
            </a:r>
            <a:r>
              <a:rPr sz="3500" spc="-585" dirty="0">
                <a:latin typeface="Verdana"/>
                <a:cs typeface="Verdana"/>
              </a:rPr>
              <a:t> </a:t>
            </a:r>
            <a:r>
              <a:rPr sz="3500" spc="-55" dirty="0">
                <a:latin typeface="Verdana"/>
                <a:cs typeface="Verdana"/>
              </a:rPr>
              <a:t>project.</a:t>
            </a:r>
            <a:endParaRPr sz="3500">
              <a:latin typeface="Verdana"/>
              <a:cs typeface="Verdana"/>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3949">
        <p:split orient="vert"/>
      </p:transition>
    </mc:Choice>
    <mc:Fallback>
      <p:transition spd="slow" advTm="33949">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2"/>
            <a:ext cx="78819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6075045" cy="665480"/>
          </a:xfrm>
          <a:prstGeom prst="rect">
            <a:avLst/>
          </a:prstGeom>
        </p:spPr>
        <p:txBody>
          <a:bodyPr vert="horz" wrap="square" lIns="0" tIns="12700" rIns="0" bIns="0" rtlCol="0">
            <a:spAutoFit/>
          </a:bodyPr>
          <a:lstStyle/>
          <a:p>
            <a:pPr marL="12700">
              <a:lnSpc>
                <a:spcPct val="100000"/>
              </a:lnSpc>
              <a:spcBef>
                <a:spcPts val="100"/>
              </a:spcBef>
            </a:pPr>
            <a:r>
              <a:rPr sz="4200" b="1" spc="-225" dirty="0">
                <a:latin typeface="Trebuchet MS"/>
                <a:cs typeface="Trebuchet MS"/>
              </a:rPr>
              <a:t>5. </a:t>
            </a:r>
            <a:r>
              <a:rPr sz="4200" b="1" spc="75" dirty="0">
                <a:latin typeface="Trebuchet MS"/>
                <a:cs typeface="Trebuchet MS"/>
              </a:rPr>
              <a:t>Environement </a:t>
            </a:r>
            <a:r>
              <a:rPr sz="4200" b="1" spc="-235" dirty="0">
                <a:latin typeface="Trebuchet MS"/>
                <a:cs typeface="Trebuchet MS"/>
              </a:rPr>
              <a:t>&amp;</a:t>
            </a:r>
            <a:r>
              <a:rPr sz="4200" b="1" spc="-370" dirty="0">
                <a:latin typeface="Trebuchet MS"/>
                <a:cs typeface="Trebuchet MS"/>
              </a:rPr>
              <a:t> </a:t>
            </a:r>
            <a:r>
              <a:rPr sz="4200" b="1" spc="15" dirty="0">
                <a:latin typeface="Trebuchet MS"/>
                <a:cs typeface="Trebuchet MS"/>
              </a:rPr>
              <a:t>trust</a:t>
            </a:r>
            <a:endParaRPr sz="4200">
              <a:latin typeface="Trebuchet MS"/>
              <a:cs typeface="Trebuchet MS"/>
            </a:endParaRPr>
          </a:p>
        </p:txBody>
      </p:sp>
      <p:sp>
        <p:nvSpPr>
          <p:cNvPr id="5" name="object 5"/>
          <p:cNvSpPr txBox="1"/>
          <p:nvPr/>
        </p:nvSpPr>
        <p:spPr>
          <a:xfrm>
            <a:off x="2187893" y="5276850"/>
            <a:ext cx="10623550" cy="3475990"/>
          </a:xfrm>
          <a:prstGeom prst="rect">
            <a:avLst/>
          </a:prstGeom>
        </p:spPr>
        <p:txBody>
          <a:bodyPr vert="horz" wrap="square" lIns="0" tIns="129539" rIns="0" bIns="0" rtlCol="0">
            <a:spAutoFit/>
          </a:bodyPr>
          <a:lstStyle/>
          <a:p>
            <a:pPr marL="5558790" marR="3218815" algn="ctr">
              <a:lnSpc>
                <a:spcPct val="78700"/>
              </a:lnSpc>
              <a:spcBef>
                <a:spcPts val="1019"/>
              </a:spcBef>
            </a:pPr>
            <a:r>
              <a:rPr sz="3600" b="1" spc="-165" dirty="0">
                <a:solidFill>
                  <a:srgbClr val="FFFFFF"/>
                </a:solidFill>
                <a:latin typeface="Lucida Sans"/>
                <a:cs typeface="Lucida Sans"/>
              </a:rPr>
              <a:t>Build  </a:t>
            </a:r>
            <a:r>
              <a:rPr sz="3600" b="1" spc="-40" dirty="0">
                <a:solidFill>
                  <a:srgbClr val="FFFFFF"/>
                </a:solidFill>
                <a:latin typeface="Lucida Sans"/>
                <a:cs typeface="Lucida Sans"/>
              </a:rPr>
              <a:t>p</a:t>
            </a:r>
            <a:r>
              <a:rPr sz="3600" b="1" spc="-120" dirty="0">
                <a:solidFill>
                  <a:srgbClr val="FFFFFF"/>
                </a:solidFill>
                <a:latin typeface="Lucida Sans"/>
                <a:cs typeface="Lucida Sans"/>
              </a:rPr>
              <a:t>r</a:t>
            </a:r>
            <a:r>
              <a:rPr sz="3600" b="1" spc="-70" dirty="0">
                <a:solidFill>
                  <a:srgbClr val="FFFFFF"/>
                </a:solidFill>
                <a:latin typeface="Lucida Sans"/>
                <a:cs typeface="Lucida Sans"/>
              </a:rPr>
              <a:t>ojects</a:t>
            </a:r>
            <a:endParaRPr sz="3600">
              <a:latin typeface="Lucida Sans"/>
              <a:cs typeface="Lucida Sans"/>
            </a:endParaRPr>
          </a:p>
          <a:p>
            <a:pPr marL="3536315" marR="1196340" algn="ctr">
              <a:lnSpc>
                <a:spcPct val="78700"/>
              </a:lnSpc>
            </a:pPr>
            <a:r>
              <a:rPr sz="3600" b="1" spc="-110" dirty="0">
                <a:solidFill>
                  <a:srgbClr val="FFFFFF"/>
                </a:solidFill>
                <a:latin typeface="Lucida Sans"/>
                <a:cs typeface="Lucida Sans"/>
              </a:rPr>
              <a:t>around </a:t>
            </a:r>
            <a:r>
              <a:rPr sz="3600" b="1" spc="-55" dirty="0">
                <a:solidFill>
                  <a:srgbClr val="FFFFFF"/>
                </a:solidFill>
                <a:latin typeface="Lucida Sans"/>
                <a:cs typeface="Lucida Sans"/>
              </a:rPr>
              <a:t>motivated  </a:t>
            </a:r>
            <a:r>
              <a:rPr sz="3600" b="1" spc="-114" dirty="0">
                <a:solidFill>
                  <a:srgbClr val="FFFFFF"/>
                </a:solidFill>
                <a:latin typeface="Lucida Sans"/>
                <a:cs typeface="Lucida Sans"/>
              </a:rPr>
              <a:t>individuals. </a:t>
            </a:r>
            <a:r>
              <a:rPr sz="3600" b="1" dirty="0">
                <a:solidFill>
                  <a:srgbClr val="FFFFFF"/>
                </a:solidFill>
                <a:latin typeface="Lucida Sans"/>
                <a:cs typeface="Lucida Sans"/>
              </a:rPr>
              <a:t>Give </a:t>
            </a:r>
            <a:r>
              <a:rPr sz="3600" b="1" spc="-60" dirty="0">
                <a:solidFill>
                  <a:srgbClr val="FFFFFF"/>
                </a:solidFill>
                <a:latin typeface="Lucida Sans"/>
                <a:cs typeface="Lucida Sans"/>
              </a:rPr>
              <a:t>them</a:t>
            </a:r>
            <a:r>
              <a:rPr sz="3600" b="1" spc="-145" dirty="0">
                <a:solidFill>
                  <a:srgbClr val="FFFFFF"/>
                </a:solidFill>
                <a:latin typeface="Lucida Sans"/>
                <a:cs typeface="Lucida Sans"/>
              </a:rPr>
              <a:t> </a:t>
            </a:r>
            <a:r>
              <a:rPr sz="3600" b="1" spc="-60" dirty="0">
                <a:solidFill>
                  <a:srgbClr val="FFFFFF"/>
                </a:solidFill>
                <a:latin typeface="Lucida Sans"/>
                <a:cs typeface="Lucida Sans"/>
              </a:rPr>
              <a:t>the</a:t>
            </a:r>
            <a:endParaRPr sz="3600">
              <a:latin typeface="Lucida Sans"/>
              <a:cs typeface="Lucida Sans"/>
            </a:endParaRPr>
          </a:p>
          <a:p>
            <a:pPr marL="12700">
              <a:lnSpc>
                <a:spcPts val="6680"/>
              </a:lnSpc>
            </a:pPr>
            <a:r>
              <a:rPr sz="7000" spc="145" dirty="0">
                <a:solidFill>
                  <a:srgbClr val="FFFFFF"/>
                </a:solidFill>
                <a:latin typeface="Georgia"/>
                <a:cs typeface="Georgia"/>
              </a:rPr>
              <a:t>environment </a:t>
            </a:r>
            <a:r>
              <a:rPr sz="7000" spc="100" dirty="0">
                <a:solidFill>
                  <a:srgbClr val="FFFFFF"/>
                </a:solidFill>
                <a:latin typeface="Georgia"/>
                <a:cs typeface="Georgia"/>
              </a:rPr>
              <a:t>and</a:t>
            </a:r>
            <a:r>
              <a:rPr sz="7000" spc="-235" dirty="0">
                <a:solidFill>
                  <a:srgbClr val="FFFFFF"/>
                </a:solidFill>
                <a:latin typeface="Georgia"/>
                <a:cs typeface="Georgia"/>
              </a:rPr>
              <a:t> </a:t>
            </a:r>
            <a:r>
              <a:rPr sz="7000" spc="165" dirty="0">
                <a:solidFill>
                  <a:srgbClr val="FFFFFF"/>
                </a:solidFill>
                <a:latin typeface="Georgia"/>
                <a:cs typeface="Georgia"/>
              </a:rPr>
              <a:t>support</a:t>
            </a:r>
            <a:endParaRPr sz="7000">
              <a:latin typeface="Georgia"/>
              <a:cs typeface="Georgia"/>
            </a:endParaRPr>
          </a:p>
          <a:p>
            <a:pPr marL="164465">
              <a:lnSpc>
                <a:spcPct val="100000"/>
              </a:lnSpc>
              <a:spcBef>
                <a:spcPts val="1650"/>
              </a:spcBef>
            </a:pPr>
            <a:r>
              <a:rPr sz="3600" b="1" spc="-15" dirty="0">
                <a:solidFill>
                  <a:srgbClr val="FFFFFF"/>
                </a:solidFill>
                <a:latin typeface="Lucida Sans"/>
                <a:cs typeface="Lucida Sans"/>
              </a:rPr>
              <a:t>they need, </a:t>
            </a:r>
            <a:r>
              <a:rPr sz="3600" b="1" spc="-60" dirty="0">
                <a:solidFill>
                  <a:srgbClr val="FFFFFF"/>
                </a:solidFill>
                <a:latin typeface="Lucida Sans"/>
                <a:cs typeface="Lucida Sans"/>
              </a:rPr>
              <a:t>and </a:t>
            </a:r>
            <a:r>
              <a:rPr sz="3600" b="1" spc="-145" dirty="0">
                <a:solidFill>
                  <a:srgbClr val="FFFFFF"/>
                </a:solidFill>
                <a:latin typeface="Lucida Sans"/>
                <a:cs typeface="Lucida Sans"/>
              </a:rPr>
              <a:t>trust </a:t>
            </a:r>
            <a:r>
              <a:rPr sz="3600" b="1" spc="-60" dirty="0">
                <a:solidFill>
                  <a:srgbClr val="FFFFFF"/>
                </a:solidFill>
                <a:latin typeface="Lucida Sans"/>
                <a:cs typeface="Lucida Sans"/>
              </a:rPr>
              <a:t>them </a:t>
            </a:r>
            <a:r>
              <a:rPr sz="3600" b="1" spc="-65" dirty="0">
                <a:solidFill>
                  <a:srgbClr val="FFFFFF"/>
                </a:solidFill>
                <a:latin typeface="Lucida Sans"/>
                <a:cs typeface="Lucida Sans"/>
              </a:rPr>
              <a:t>to </a:t>
            </a:r>
            <a:r>
              <a:rPr sz="3600" b="1" spc="-30" dirty="0">
                <a:solidFill>
                  <a:srgbClr val="FFFFFF"/>
                </a:solidFill>
                <a:latin typeface="Lucida Sans"/>
                <a:cs typeface="Lucida Sans"/>
              </a:rPr>
              <a:t>get </a:t>
            </a:r>
            <a:r>
              <a:rPr sz="3600" b="1" spc="-60" dirty="0">
                <a:solidFill>
                  <a:srgbClr val="FFFFFF"/>
                </a:solidFill>
                <a:latin typeface="Lucida Sans"/>
                <a:cs typeface="Lucida Sans"/>
              </a:rPr>
              <a:t>the </a:t>
            </a:r>
            <a:r>
              <a:rPr sz="3600" b="1" spc="-125" dirty="0">
                <a:solidFill>
                  <a:srgbClr val="FFFFFF"/>
                </a:solidFill>
                <a:latin typeface="Lucida Sans"/>
                <a:cs typeface="Lucida Sans"/>
              </a:rPr>
              <a:t>job</a:t>
            </a:r>
            <a:r>
              <a:rPr sz="3600" b="1" spc="-175" dirty="0">
                <a:solidFill>
                  <a:srgbClr val="FFFFFF"/>
                </a:solidFill>
                <a:latin typeface="Lucida Sans"/>
                <a:cs typeface="Lucida Sans"/>
              </a:rPr>
              <a:t> </a:t>
            </a:r>
            <a:r>
              <a:rPr sz="3600" b="1" spc="-50" dirty="0">
                <a:solidFill>
                  <a:srgbClr val="FFFFFF"/>
                </a:solidFill>
                <a:latin typeface="Lucida Sans"/>
                <a:cs typeface="Lucida Sans"/>
              </a:rPr>
              <a:t>done.</a:t>
            </a:r>
            <a:endParaRPr sz="3600">
              <a:latin typeface="Lucida Sans"/>
              <a:cs typeface="Lucida Sans"/>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48878">
        <p:split orient="vert"/>
      </p:transition>
    </mc:Choice>
    <mc:Fallback>
      <p:transition spd="slow" advTm="48878">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2"/>
            <a:ext cx="8718903"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8039734" cy="665480"/>
          </a:xfrm>
          <a:prstGeom prst="rect">
            <a:avLst/>
          </a:prstGeom>
        </p:spPr>
        <p:txBody>
          <a:bodyPr vert="horz" wrap="square" lIns="0" tIns="12700" rIns="0" bIns="0" rtlCol="0">
            <a:spAutoFit/>
          </a:bodyPr>
          <a:lstStyle/>
          <a:p>
            <a:pPr marL="12700">
              <a:lnSpc>
                <a:spcPct val="100000"/>
              </a:lnSpc>
              <a:spcBef>
                <a:spcPts val="100"/>
              </a:spcBef>
            </a:pPr>
            <a:r>
              <a:rPr sz="4200" b="1" spc="-240" dirty="0">
                <a:latin typeface="Trebuchet MS"/>
                <a:cs typeface="Trebuchet MS"/>
              </a:rPr>
              <a:t>6. </a:t>
            </a:r>
            <a:r>
              <a:rPr sz="4200" b="1" spc="35" dirty="0">
                <a:latin typeface="Trebuchet MS"/>
                <a:cs typeface="Trebuchet MS"/>
              </a:rPr>
              <a:t>Face-to-face</a:t>
            </a:r>
            <a:r>
              <a:rPr sz="4200" b="1" spc="-110" dirty="0">
                <a:latin typeface="Trebuchet MS"/>
                <a:cs typeface="Trebuchet MS"/>
              </a:rPr>
              <a:t> </a:t>
            </a:r>
            <a:r>
              <a:rPr sz="4200" b="1" spc="155" dirty="0">
                <a:latin typeface="Trebuchet MS"/>
                <a:cs typeface="Trebuchet MS"/>
              </a:rPr>
              <a:t>communication</a:t>
            </a:r>
            <a:endParaRPr sz="4200">
              <a:latin typeface="Trebuchet MS"/>
              <a:cs typeface="Trebuchet MS"/>
            </a:endParaRPr>
          </a:p>
        </p:txBody>
      </p:sp>
      <p:sp>
        <p:nvSpPr>
          <p:cNvPr id="5" name="object 5"/>
          <p:cNvSpPr txBox="1"/>
          <p:nvPr/>
        </p:nvSpPr>
        <p:spPr>
          <a:xfrm>
            <a:off x="1496801" y="3054350"/>
            <a:ext cx="9787890" cy="3613150"/>
          </a:xfrm>
          <a:prstGeom prst="rect">
            <a:avLst/>
          </a:prstGeom>
        </p:spPr>
        <p:txBody>
          <a:bodyPr vert="horz" wrap="square" lIns="0" tIns="142240" rIns="0" bIns="0" rtlCol="0">
            <a:spAutoFit/>
          </a:bodyPr>
          <a:lstStyle/>
          <a:p>
            <a:pPr marL="12700" marR="656590">
              <a:lnSpc>
                <a:spcPct val="76400"/>
              </a:lnSpc>
              <a:spcBef>
                <a:spcPts val="1120"/>
              </a:spcBef>
            </a:pPr>
            <a:r>
              <a:rPr sz="3600" spc="5" dirty="0">
                <a:solidFill>
                  <a:srgbClr val="3C5A63"/>
                </a:solidFill>
                <a:latin typeface="Verdana"/>
                <a:cs typeface="Verdana"/>
              </a:rPr>
              <a:t>The</a:t>
            </a:r>
            <a:r>
              <a:rPr sz="3600" spc="-190" dirty="0">
                <a:solidFill>
                  <a:srgbClr val="3C5A63"/>
                </a:solidFill>
                <a:latin typeface="Verdana"/>
                <a:cs typeface="Verdana"/>
              </a:rPr>
              <a:t> </a:t>
            </a:r>
            <a:r>
              <a:rPr sz="3600" spc="-15" dirty="0">
                <a:solidFill>
                  <a:srgbClr val="3C5A63"/>
                </a:solidFill>
                <a:latin typeface="Verdana"/>
                <a:cs typeface="Verdana"/>
              </a:rPr>
              <a:t>most</a:t>
            </a:r>
            <a:r>
              <a:rPr sz="3600" spc="-185" dirty="0">
                <a:solidFill>
                  <a:srgbClr val="3C5A63"/>
                </a:solidFill>
                <a:latin typeface="Verdana"/>
                <a:cs typeface="Verdana"/>
              </a:rPr>
              <a:t> </a:t>
            </a:r>
            <a:r>
              <a:rPr sz="3600" spc="35" dirty="0">
                <a:solidFill>
                  <a:srgbClr val="3C5A63"/>
                </a:solidFill>
                <a:latin typeface="Verdana"/>
                <a:cs typeface="Verdana"/>
              </a:rPr>
              <a:t>efficient</a:t>
            </a:r>
            <a:r>
              <a:rPr sz="3600" spc="-190" dirty="0">
                <a:solidFill>
                  <a:srgbClr val="3C5A63"/>
                </a:solidFill>
                <a:latin typeface="Verdana"/>
                <a:cs typeface="Verdana"/>
              </a:rPr>
              <a:t> </a:t>
            </a:r>
            <a:r>
              <a:rPr sz="3600" dirty="0">
                <a:solidFill>
                  <a:srgbClr val="3C5A63"/>
                </a:solidFill>
                <a:latin typeface="Verdana"/>
                <a:cs typeface="Verdana"/>
              </a:rPr>
              <a:t>and</a:t>
            </a:r>
            <a:r>
              <a:rPr sz="3600" spc="-185" dirty="0">
                <a:solidFill>
                  <a:srgbClr val="3C5A63"/>
                </a:solidFill>
                <a:latin typeface="Verdana"/>
                <a:cs typeface="Verdana"/>
              </a:rPr>
              <a:t> </a:t>
            </a:r>
            <a:r>
              <a:rPr sz="3600" spc="25" dirty="0">
                <a:solidFill>
                  <a:srgbClr val="3C5A63"/>
                </a:solidFill>
                <a:latin typeface="Verdana"/>
                <a:cs typeface="Verdana"/>
              </a:rPr>
              <a:t>effective</a:t>
            </a:r>
            <a:r>
              <a:rPr sz="3600" spc="-190" dirty="0">
                <a:solidFill>
                  <a:srgbClr val="3C5A63"/>
                </a:solidFill>
                <a:latin typeface="Verdana"/>
                <a:cs typeface="Verdana"/>
              </a:rPr>
              <a:t> </a:t>
            </a:r>
            <a:r>
              <a:rPr sz="3600" spc="-20" dirty="0">
                <a:solidFill>
                  <a:srgbClr val="3C5A63"/>
                </a:solidFill>
                <a:latin typeface="Verdana"/>
                <a:cs typeface="Verdana"/>
              </a:rPr>
              <a:t>method  </a:t>
            </a:r>
            <a:r>
              <a:rPr sz="3600" spc="-15" dirty="0">
                <a:solidFill>
                  <a:srgbClr val="3C5A63"/>
                </a:solidFill>
                <a:latin typeface="Verdana"/>
                <a:cs typeface="Verdana"/>
              </a:rPr>
              <a:t>of</a:t>
            </a:r>
            <a:r>
              <a:rPr sz="3600" spc="-195" dirty="0">
                <a:solidFill>
                  <a:srgbClr val="3C5A63"/>
                </a:solidFill>
                <a:latin typeface="Verdana"/>
                <a:cs typeface="Verdana"/>
              </a:rPr>
              <a:t> </a:t>
            </a:r>
            <a:r>
              <a:rPr sz="3600" spc="10" dirty="0">
                <a:solidFill>
                  <a:srgbClr val="3C5A63"/>
                </a:solidFill>
                <a:latin typeface="Verdana"/>
                <a:cs typeface="Verdana"/>
              </a:rPr>
              <a:t>conveying</a:t>
            </a:r>
            <a:r>
              <a:rPr sz="3600" spc="-190" dirty="0">
                <a:solidFill>
                  <a:srgbClr val="3C5A63"/>
                </a:solidFill>
                <a:latin typeface="Verdana"/>
                <a:cs typeface="Verdana"/>
              </a:rPr>
              <a:t> </a:t>
            </a:r>
            <a:r>
              <a:rPr sz="3600" dirty="0">
                <a:solidFill>
                  <a:srgbClr val="3C5A63"/>
                </a:solidFill>
                <a:latin typeface="Verdana"/>
                <a:cs typeface="Verdana"/>
              </a:rPr>
              <a:t>information</a:t>
            </a:r>
            <a:r>
              <a:rPr sz="3600" spc="-195" dirty="0">
                <a:solidFill>
                  <a:srgbClr val="3C5A63"/>
                </a:solidFill>
                <a:latin typeface="Verdana"/>
                <a:cs typeface="Verdana"/>
              </a:rPr>
              <a:t> </a:t>
            </a:r>
            <a:r>
              <a:rPr sz="3600" spc="15" dirty="0">
                <a:solidFill>
                  <a:srgbClr val="3C5A63"/>
                </a:solidFill>
                <a:latin typeface="Verdana"/>
                <a:cs typeface="Verdana"/>
              </a:rPr>
              <a:t>to</a:t>
            </a:r>
            <a:r>
              <a:rPr sz="3600" spc="-190" dirty="0">
                <a:solidFill>
                  <a:srgbClr val="3C5A63"/>
                </a:solidFill>
                <a:latin typeface="Verdana"/>
                <a:cs typeface="Verdana"/>
              </a:rPr>
              <a:t> </a:t>
            </a:r>
            <a:r>
              <a:rPr sz="3600" dirty="0">
                <a:solidFill>
                  <a:srgbClr val="3C5A63"/>
                </a:solidFill>
                <a:latin typeface="Verdana"/>
                <a:cs typeface="Verdana"/>
              </a:rPr>
              <a:t>and</a:t>
            </a:r>
            <a:r>
              <a:rPr sz="3600" spc="-195" dirty="0">
                <a:solidFill>
                  <a:srgbClr val="3C5A63"/>
                </a:solidFill>
                <a:latin typeface="Verdana"/>
                <a:cs typeface="Verdana"/>
              </a:rPr>
              <a:t> </a:t>
            </a:r>
            <a:r>
              <a:rPr sz="3600" spc="-40" dirty="0">
                <a:solidFill>
                  <a:srgbClr val="3C5A63"/>
                </a:solidFill>
                <a:latin typeface="Verdana"/>
                <a:cs typeface="Verdana"/>
              </a:rPr>
              <a:t>within</a:t>
            </a:r>
            <a:endParaRPr sz="3600">
              <a:latin typeface="Verdana"/>
              <a:cs typeface="Verdana"/>
            </a:endParaRPr>
          </a:p>
          <a:p>
            <a:pPr marL="3836670">
              <a:lnSpc>
                <a:spcPts val="3940"/>
              </a:lnSpc>
            </a:pPr>
            <a:r>
              <a:rPr sz="3600" spc="65" dirty="0">
                <a:solidFill>
                  <a:srgbClr val="3C5A63"/>
                </a:solidFill>
                <a:latin typeface="Verdana"/>
                <a:cs typeface="Verdana"/>
              </a:rPr>
              <a:t>a </a:t>
            </a:r>
            <a:r>
              <a:rPr sz="3600" spc="-5" dirty="0">
                <a:solidFill>
                  <a:srgbClr val="3C5A63"/>
                </a:solidFill>
                <a:latin typeface="Verdana"/>
                <a:cs typeface="Verdana"/>
              </a:rPr>
              <a:t>development </a:t>
            </a:r>
            <a:r>
              <a:rPr sz="3600" spc="-25" dirty="0">
                <a:solidFill>
                  <a:srgbClr val="3C5A63"/>
                </a:solidFill>
                <a:latin typeface="Verdana"/>
                <a:cs typeface="Verdana"/>
              </a:rPr>
              <a:t>team</a:t>
            </a:r>
            <a:r>
              <a:rPr sz="3600" spc="-650" dirty="0">
                <a:solidFill>
                  <a:srgbClr val="3C5A63"/>
                </a:solidFill>
                <a:latin typeface="Verdana"/>
                <a:cs typeface="Verdana"/>
              </a:rPr>
              <a:t> </a:t>
            </a:r>
            <a:r>
              <a:rPr sz="3600" spc="-45" dirty="0">
                <a:solidFill>
                  <a:srgbClr val="3C5A63"/>
                </a:solidFill>
                <a:latin typeface="Verdana"/>
                <a:cs typeface="Verdana"/>
              </a:rPr>
              <a:t>is</a:t>
            </a:r>
            <a:endParaRPr sz="3600">
              <a:latin typeface="Verdana"/>
              <a:cs typeface="Verdana"/>
            </a:endParaRPr>
          </a:p>
          <a:p>
            <a:pPr marL="4446270">
              <a:lnSpc>
                <a:spcPts val="8190"/>
              </a:lnSpc>
            </a:pPr>
            <a:r>
              <a:rPr sz="7000" spc="345" dirty="0">
                <a:solidFill>
                  <a:srgbClr val="3C5A63"/>
                </a:solidFill>
                <a:latin typeface="Georgia"/>
                <a:cs typeface="Georgia"/>
              </a:rPr>
              <a:t>face-to-face</a:t>
            </a:r>
            <a:endParaRPr sz="7000">
              <a:latin typeface="Georgia"/>
              <a:cs typeface="Georgia"/>
            </a:endParaRPr>
          </a:p>
          <a:p>
            <a:pPr marL="4446270">
              <a:lnSpc>
                <a:spcPct val="100000"/>
              </a:lnSpc>
              <a:spcBef>
                <a:spcPts val="100"/>
              </a:spcBef>
            </a:pPr>
            <a:r>
              <a:rPr sz="7000" spc="180" dirty="0">
                <a:solidFill>
                  <a:srgbClr val="3C5A63"/>
                </a:solidFill>
                <a:latin typeface="Georgia"/>
                <a:cs typeface="Georgia"/>
              </a:rPr>
              <a:t>conversation</a:t>
            </a:r>
            <a:endParaRPr sz="7000">
              <a:latin typeface="Georgia"/>
              <a:cs typeface="Georgia"/>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2149">
        <p:split orient="vert"/>
      </p:transition>
    </mc:Choice>
    <mc:Fallback>
      <p:transition spd="slow" advTm="32149">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2"/>
            <a:ext cx="83391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7442200" cy="665480"/>
          </a:xfrm>
          <a:prstGeom prst="rect">
            <a:avLst/>
          </a:prstGeom>
        </p:spPr>
        <p:txBody>
          <a:bodyPr vert="horz" wrap="square" lIns="0" tIns="12700" rIns="0" bIns="0" rtlCol="0">
            <a:spAutoFit/>
          </a:bodyPr>
          <a:lstStyle/>
          <a:p>
            <a:pPr marL="12700">
              <a:lnSpc>
                <a:spcPct val="100000"/>
              </a:lnSpc>
              <a:spcBef>
                <a:spcPts val="100"/>
              </a:spcBef>
            </a:pPr>
            <a:r>
              <a:rPr sz="4200" b="1" spc="-570" dirty="0">
                <a:latin typeface="Trebuchet MS"/>
                <a:cs typeface="Trebuchet MS"/>
              </a:rPr>
              <a:t>7. </a:t>
            </a:r>
            <a:r>
              <a:rPr sz="4200" b="1" spc="170" dirty="0">
                <a:latin typeface="Trebuchet MS"/>
                <a:cs typeface="Trebuchet MS"/>
              </a:rPr>
              <a:t>Measuring </a:t>
            </a:r>
            <a:r>
              <a:rPr sz="4200" b="1" spc="100" dirty="0">
                <a:latin typeface="Trebuchet MS"/>
                <a:cs typeface="Trebuchet MS"/>
              </a:rPr>
              <a:t>progress </a:t>
            </a:r>
            <a:r>
              <a:rPr sz="4200" b="1" spc="90" dirty="0">
                <a:latin typeface="Trebuchet MS"/>
                <a:cs typeface="Trebuchet MS"/>
              </a:rPr>
              <a:t>by</a:t>
            </a:r>
            <a:r>
              <a:rPr sz="4200" b="1" spc="-380" dirty="0">
                <a:latin typeface="Trebuchet MS"/>
                <a:cs typeface="Trebuchet MS"/>
              </a:rPr>
              <a:t> </a:t>
            </a:r>
            <a:r>
              <a:rPr sz="4200" b="1" spc="45" dirty="0">
                <a:latin typeface="Trebuchet MS"/>
                <a:cs typeface="Trebuchet MS"/>
              </a:rPr>
              <a:t>soft</a:t>
            </a:r>
            <a:endParaRPr sz="4200">
              <a:latin typeface="Trebuchet MS"/>
              <a:cs typeface="Trebuchet MS"/>
            </a:endParaRPr>
          </a:p>
        </p:txBody>
      </p:sp>
      <p:sp>
        <p:nvSpPr>
          <p:cNvPr id="5" name="object 5"/>
          <p:cNvSpPr txBox="1"/>
          <p:nvPr/>
        </p:nvSpPr>
        <p:spPr>
          <a:xfrm>
            <a:off x="5345563" y="4540250"/>
            <a:ext cx="4771390" cy="3177540"/>
          </a:xfrm>
          <a:prstGeom prst="rect">
            <a:avLst/>
          </a:prstGeom>
        </p:spPr>
        <p:txBody>
          <a:bodyPr vert="horz" wrap="square" lIns="0" tIns="12700" rIns="0" bIns="0" rtlCol="0">
            <a:spAutoFit/>
          </a:bodyPr>
          <a:lstStyle/>
          <a:p>
            <a:pPr marR="130175" algn="ctr">
              <a:lnSpc>
                <a:spcPts val="4210"/>
              </a:lnSpc>
              <a:spcBef>
                <a:spcPts val="100"/>
              </a:spcBef>
            </a:pPr>
            <a:r>
              <a:rPr sz="3600" spc="25" dirty="0">
                <a:solidFill>
                  <a:srgbClr val="FFFFFF"/>
                </a:solidFill>
                <a:latin typeface="Verdana"/>
                <a:cs typeface="Verdana"/>
              </a:rPr>
              <a:t>Working </a:t>
            </a:r>
            <a:r>
              <a:rPr sz="3600" spc="-10" dirty="0">
                <a:solidFill>
                  <a:srgbClr val="FFFFFF"/>
                </a:solidFill>
                <a:latin typeface="Verdana"/>
                <a:cs typeface="Verdana"/>
              </a:rPr>
              <a:t>software</a:t>
            </a:r>
            <a:r>
              <a:rPr sz="3600" spc="-459" dirty="0">
                <a:solidFill>
                  <a:srgbClr val="FFFFFF"/>
                </a:solidFill>
                <a:latin typeface="Verdana"/>
                <a:cs typeface="Verdana"/>
              </a:rPr>
              <a:t> </a:t>
            </a:r>
            <a:r>
              <a:rPr sz="3600" spc="-45" dirty="0">
                <a:solidFill>
                  <a:srgbClr val="FFFFFF"/>
                </a:solidFill>
                <a:latin typeface="Verdana"/>
                <a:cs typeface="Verdana"/>
              </a:rPr>
              <a:t>is</a:t>
            </a:r>
            <a:endParaRPr sz="3600">
              <a:latin typeface="Verdana"/>
              <a:cs typeface="Verdana"/>
            </a:endParaRPr>
          </a:p>
          <a:p>
            <a:pPr marL="598805" marR="5080" indent="-586740">
              <a:lnSpc>
                <a:spcPts val="8600"/>
              </a:lnSpc>
              <a:spcBef>
                <a:spcPts val="10"/>
              </a:spcBef>
            </a:pPr>
            <a:r>
              <a:rPr sz="7000" spc="229" dirty="0">
                <a:solidFill>
                  <a:srgbClr val="FFFFFF"/>
                </a:solidFill>
                <a:latin typeface="Georgia"/>
                <a:cs typeface="Georgia"/>
              </a:rPr>
              <a:t>the</a:t>
            </a:r>
            <a:r>
              <a:rPr sz="7000" spc="-90" dirty="0">
                <a:solidFill>
                  <a:srgbClr val="FFFFFF"/>
                </a:solidFill>
                <a:latin typeface="Georgia"/>
                <a:cs typeface="Georgia"/>
              </a:rPr>
              <a:t> </a:t>
            </a:r>
            <a:r>
              <a:rPr sz="7000" spc="25" dirty="0">
                <a:solidFill>
                  <a:srgbClr val="FFFFFF"/>
                </a:solidFill>
                <a:latin typeface="Georgia"/>
                <a:cs typeface="Georgia"/>
              </a:rPr>
              <a:t>primary  </a:t>
            </a:r>
            <a:r>
              <a:rPr sz="7000" spc="95" dirty="0">
                <a:solidFill>
                  <a:srgbClr val="FFFFFF"/>
                </a:solidFill>
                <a:latin typeface="Georgia"/>
                <a:cs typeface="Georgia"/>
              </a:rPr>
              <a:t>measure</a:t>
            </a:r>
            <a:endParaRPr sz="7000">
              <a:latin typeface="Georgia"/>
              <a:cs typeface="Georgia"/>
            </a:endParaRPr>
          </a:p>
          <a:p>
            <a:pPr marR="129539" algn="ctr">
              <a:lnSpc>
                <a:spcPts val="3400"/>
              </a:lnSpc>
            </a:pPr>
            <a:r>
              <a:rPr sz="3600" spc="-15" dirty="0">
                <a:solidFill>
                  <a:srgbClr val="FFFFFF"/>
                </a:solidFill>
                <a:latin typeface="Verdana"/>
                <a:cs typeface="Verdana"/>
              </a:rPr>
              <a:t>of</a:t>
            </a:r>
            <a:r>
              <a:rPr sz="3600" spc="-200" dirty="0">
                <a:solidFill>
                  <a:srgbClr val="FFFFFF"/>
                </a:solidFill>
                <a:latin typeface="Verdana"/>
                <a:cs typeface="Verdana"/>
              </a:rPr>
              <a:t> </a:t>
            </a:r>
            <a:r>
              <a:rPr sz="3600" spc="-10" dirty="0">
                <a:solidFill>
                  <a:srgbClr val="FFFFFF"/>
                </a:solidFill>
                <a:latin typeface="Verdana"/>
                <a:cs typeface="Verdana"/>
              </a:rPr>
              <a:t>progress</a:t>
            </a:r>
            <a:endParaRPr sz="3600">
              <a:latin typeface="Verdana"/>
              <a:cs typeface="Verdana"/>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12183">
        <p:split orient="vert"/>
      </p:transition>
    </mc:Choice>
    <mc:Fallback>
      <p:transition spd="slow" advTm="112183">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2"/>
            <a:ext cx="83391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7089775" cy="665480"/>
          </a:xfrm>
          <a:prstGeom prst="rect">
            <a:avLst/>
          </a:prstGeom>
        </p:spPr>
        <p:txBody>
          <a:bodyPr vert="horz" wrap="square" lIns="0" tIns="12700" rIns="0" bIns="0" rtlCol="0">
            <a:spAutoFit/>
          </a:bodyPr>
          <a:lstStyle/>
          <a:p>
            <a:pPr marL="12700">
              <a:lnSpc>
                <a:spcPct val="100000"/>
              </a:lnSpc>
              <a:spcBef>
                <a:spcPts val="100"/>
              </a:spcBef>
            </a:pPr>
            <a:r>
              <a:rPr sz="4200" b="1" spc="-225" dirty="0">
                <a:latin typeface="Trebuchet MS"/>
                <a:cs typeface="Trebuchet MS"/>
              </a:rPr>
              <a:t>8. </a:t>
            </a:r>
            <a:r>
              <a:rPr sz="4200" b="1" spc="80" dirty="0">
                <a:latin typeface="Trebuchet MS"/>
                <a:cs typeface="Trebuchet MS"/>
              </a:rPr>
              <a:t>Sustainable</a:t>
            </a:r>
            <a:r>
              <a:rPr sz="4200" b="1" spc="-165" dirty="0">
                <a:latin typeface="Trebuchet MS"/>
                <a:cs typeface="Trebuchet MS"/>
              </a:rPr>
              <a:t> </a:t>
            </a:r>
            <a:r>
              <a:rPr sz="4200" b="1" spc="75" dirty="0">
                <a:latin typeface="Trebuchet MS"/>
                <a:cs typeface="Trebuchet MS"/>
              </a:rPr>
              <a:t>development</a:t>
            </a:r>
            <a:endParaRPr sz="4200">
              <a:latin typeface="Trebuchet MS"/>
              <a:cs typeface="Trebuchet MS"/>
            </a:endParaRPr>
          </a:p>
        </p:txBody>
      </p:sp>
      <p:sp>
        <p:nvSpPr>
          <p:cNvPr id="5" name="object 5"/>
          <p:cNvSpPr txBox="1"/>
          <p:nvPr/>
        </p:nvSpPr>
        <p:spPr>
          <a:xfrm>
            <a:off x="1881957" y="3378200"/>
            <a:ext cx="8145145" cy="4838700"/>
          </a:xfrm>
          <a:prstGeom prst="rect">
            <a:avLst/>
          </a:prstGeom>
        </p:spPr>
        <p:txBody>
          <a:bodyPr vert="horz" wrap="square" lIns="0" tIns="129539" rIns="0" bIns="0" rtlCol="0">
            <a:spAutoFit/>
          </a:bodyPr>
          <a:lstStyle/>
          <a:p>
            <a:pPr marL="2943225" marR="2935605" algn="ctr">
              <a:lnSpc>
                <a:spcPct val="78700"/>
              </a:lnSpc>
              <a:spcBef>
                <a:spcPts val="1019"/>
              </a:spcBef>
            </a:pPr>
            <a:r>
              <a:rPr sz="3600" b="1" spc="-140" dirty="0">
                <a:latin typeface="Lucida Sans"/>
                <a:cs typeface="Lucida Sans"/>
              </a:rPr>
              <a:t>Agile  </a:t>
            </a:r>
            <a:r>
              <a:rPr sz="3600" b="1" spc="-40" dirty="0">
                <a:latin typeface="Lucida Sans"/>
                <a:cs typeface="Lucida Sans"/>
              </a:rPr>
              <a:t>p</a:t>
            </a:r>
            <a:r>
              <a:rPr sz="3600" b="1" spc="-120" dirty="0">
                <a:latin typeface="Lucida Sans"/>
                <a:cs typeface="Lucida Sans"/>
              </a:rPr>
              <a:t>r</a:t>
            </a:r>
            <a:r>
              <a:rPr sz="3600" b="1" spc="45" dirty="0">
                <a:latin typeface="Lucida Sans"/>
                <a:cs typeface="Lucida Sans"/>
              </a:rPr>
              <a:t>o</a:t>
            </a:r>
            <a:r>
              <a:rPr sz="3600" b="1" spc="-15" dirty="0">
                <a:latin typeface="Lucida Sans"/>
                <a:cs typeface="Lucida Sans"/>
              </a:rPr>
              <a:t>c</a:t>
            </a:r>
            <a:r>
              <a:rPr sz="3600" b="1" spc="-95" dirty="0">
                <a:latin typeface="Lucida Sans"/>
                <a:cs typeface="Lucida Sans"/>
              </a:rPr>
              <a:t>e</a:t>
            </a:r>
            <a:r>
              <a:rPr sz="3600" b="1" spc="-130" dirty="0">
                <a:latin typeface="Lucida Sans"/>
                <a:cs typeface="Lucida Sans"/>
              </a:rPr>
              <a:t>s</a:t>
            </a:r>
            <a:r>
              <a:rPr sz="3600" b="1" spc="-150" dirty="0">
                <a:latin typeface="Lucida Sans"/>
                <a:cs typeface="Lucida Sans"/>
              </a:rPr>
              <a:t>ses</a:t>
            </a:r>
            <a:endParaRPr sz="3600">
              <a:latin typeface="Lucida Sans"/>
              <a:cs typeface="Lucida Sans"/>
            </a:endParaRPr>
          </a:p>
          <a:p>
            <a:pPr marL="1739900" marR="1732280" algn="ctr">
              <a:lnSpc>
                <a:spcPct val="78700"/>
              </a:lnSpc>
            </a:pPr>
            <a:r>
              <a:rPr sz="3600" b="1" spc="-70" dirty="0">
                <a:latin typeface="Lucida Sans"/>
                <a:cs typeface="Lucida Sans"/>
              </a:rPr>
              <a:t>promote</a:t>
            </a:r>
            <a:r>
              <a:rPr sz="3600" b="1" spc="-114" dirty="0">
                <a:latin typeface="Lucida Sans"/>
                <a:cs typeface="Lucida Sans"/>
              </a:rPr>
              <a:t> </a:t>
            </a:r>
            <a:r>
              <a:rPr sz="3600" b="1" spc="-85" dirty="0">
                <a:latin typeface="Lucida Sans"/>
                <a:cs typeface="Lucida Sans"/>
              </a:rPr>
              <a:t>sustainable  </a:t>
            </a:r>
            <a:r>
              <a:rPr sz="3600" b="1" spc="-60" dirty="0">
                <a:latin typeface="Lucida Sans"/>
                <a:cs typeface="Lucida Sans"/>
              </a:rPr>
              <a:t>development.</a:t>
            </a:r>
            <a:endParaRPr sz="3600">
              <a:latin typeface="Lucida Sans"/>
              <a:cs typeface="Lucida Sans"/>
            </a:endParaRPr>
          </a:p>
          <a:p>
            <a:pPr marL="660400" marR="652780" algn="ctr">
              <a:lnSpc>
                <a:spcPct val="78700"/>
              </a:lnSpc>
            </a:pPr>
            <a:r>
              <a:rPr sz="3600" b="1" spc="-105" dirty="0">
                <a:latin typeface="Lucida Sans"/>
                <a:cs typeface="Lucida Sans"/>
              </a:rPr>
              <a:t>The </a:t>
            </a:r>
            <a:r>
              <a:rPr sz="3600" b="1" spc="-140" dirty="0">
                <a:latin typeface="Lucida Sans"/>
                <a:cs typeface="Lucida Sans"/>
              </a:rPr>
              <a:t>sponsors, </a:t>
            </a:r>
            <a:r>
              <a:rPr sz="3600" b="1" spc="-85" dirty="0">
                <a:latin typeface="Lucida Sans"/>
                <a:cs typeface="Lucida Sans"/>
              </a:rPr>
              <a:t>developers, </a:t>
            </a:r>
            <a:r>
              <a:rPr sz="3600" b="1" spc="-60" dirty="0">
                <a:latin typeface="Lucida Sans"/>
                <a:cs typeface="Lucida Sans"/>
              </a:rPr>
              <a:t>and  </a:t>
            </a:r>
            <a:r>
              <a:rPr sz="3600" b="1" spc="-150" dirty="0">
                <a:latin typeface="Lucida Sans"/>
                <a:cs typeface="Lucida Sans"/>
              </a:rPr>
              <a:t>users </a:t>
            </a:r>
            <a:r>
              <a:rPr sz="3600" b="1" spc="-185" dirty="0">
                <a:latin typeface="Lucida Sans"/>
                <a:cs typeface="Lucida Sans"/>
              </a:rPr>
              <a:t>should </a:t>
            </a:r>
            <a:r>
              <a:rPr sz="3600" b="1" spc="35" dirty="0">
                <a:latin typeface="Lucida Sans"/>
                <a:cs typeface="Lucida Sans"/>
              </a:rPr>
              <a:t>be </a:t>
            </a:r>
            <a:r>
              <a:rPr sz="3600" b="1" spc="15" dirty="0">
                <a:latin typeface="Lucida Sans"/>
                <a:cs typeface="Lucida Sans"/>
              </a:rPr>
              <a:t>able</a:t>
            </a:r>
            <a:r>
              <a:rPr sz="3600" b="1" dirty="0">
                <a:latin typeface="Lucida Sans"/>
                <a:cs typeface="Lucida Sans"/>
              </a:rPr>
              <a:t> </a:t>
            </a:r>
            <a:r>
              <a:rPr sz="3600" b="1" spc="-65" dirty="0">
                <a:latin typeface="Lucida Sans"/>
                <a:cs typeface="Lucida Sans"/>
              </a:rPr>
              <a:t>to</a:t>
            </a:r>
            <a:endParaRPr sz="3600">
              <a:latin typeface="Lucida Sans"/>
              <a:cs typeface="Lucida Sans"/>
            </a:endParaRPr>
          </a:p>
          <a:p>
            <a:pPr algn="ctr">
              <a:lnSpc>
                <a:spcPts val="8080"/>
              </a:lnSpc>
            </a:pPr>
            <a:r>
              <a:rPr sz="7000" spc="75" dirty="0">
                <a:latin typeface="Georgia"/>
                <a:cs typeface="Georgia"/>
              </a:rPr>
              <a:t>maintain </a:t>
            </a:r>
            <a:r>
              <a:rPr sz="7000" spc="5" dirty="0">
                <a:latin typeface="Georgia"/>
                <a:cs typeface="Georgia"/>
              </a:rPr>
              <a:t>a</a:t>
            </a:r>
            <a:r>
              <a:rPr sz="7000" spc="-175" dirty="0">
                <a:latin typeface="Georgia"/>
                <a:cs typeface="Georgia"/>
              </a:rPr>
              <a:t> </a:t>
            </a:r>
            <a:r>
              <a:rPr sz="7000" spc="225" dirty="0">
                <a:latin typeface="Georgia"/>
                <a:cs typeface="Georgia"/>
              </a:rPr>
              <a:t>constant</a:t>
            </a:r>
            <a:endParaRPr sz="7000">
              <a:latin typeface="Georgia"/>
              <a:cs typeface="Georgia"/>
            </a:endParaRPr>
          </a:p>
          <a:p>
            <a:pPr algn="ctr">
              <a:lnSpc>
                <a:spcPct val="100000"/>
              </a:lnSpc>
              <a:spcBef>
                <a:spcPts val="100"/>
              </a:spcBef>
            </a:pPr>
            <a:r>
              <a:rPr sz="7000" spc="204" dirty="0">
                <a:latin typeface="Georgia"/>
                <a:cs typeface="Georgia"/>
              </a:rPr>
              <a:t>pace</a:t>
            </a:r>
            <a:r>
              <a:rPr sz="7000" spc="-50" dirty="0">
                <a:latin typeface="Georgia"/>
                <a:cs typeface="Georgia"/>
              </a:rPr>
              <a:t> </a:t>
            </a:r>
            <a:r>
              <a:rPr sz="7000" spc="65" dirty="0">
                <a:latin typeface="Georgia"/>
                <a:cs typeface="Georgia"/>
              </a:rPr>
              <a:t>indefinitely</a:t>
            </a:r>
            <a:r>
              <a:rPr sz="3600" spc="65" dirty="0">
                <a:latin typeface="Verdana"/>
                <a:cs typeface="Verdana"/>
              </a:rPr>
              <a:t>.</a:t>
            </a:r>
            <a:endParaRPr sz="3600">
              <a:latin typeface="Verdana"/>
              <a:cs typeface="Verdana"/>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4714">
        <p:split orient="vert"/>
      </p:transition>
    </mc:Choice>
    <mc:Fallback>
      <p:transition spd="slow" advTm="34714">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2"/>
            <a:ext cx="83391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5511800" cy="665480"/>
          </a:xfrm>
          <a:prstGeom prst="rect">
            <a:avLst/>
          </a:prstGeom>
        </p:spPr>
        <p:txBody>
          <a:bodyPr vert="horz" wrap="square" lIns="0" tIns="12700" rIns="0" bIns="0" rtlCol="0">
            <a:spAutoFit/>
          </a:bodyPr>
          <a:lstStyle/>
          <a:p>
            <a:pPr marL="12700">
              <a:lnSpc>
                <a:spcPct val="100000"/>
              </a:lnSpc>
              <a:spcBef>
                <a:spcPts val="100"/>
              </a:spcBef>
            </a:pPr>
            <a:r>
              <a:rPr sz="4200" b="1" spc="-325" dirty="0">
                <a:latin typeface="Trebuchet MS"/>
                <a:cs typeface="Trebuchet MS"/>
              </a:rPr>
              <a:t>9. </a:t>
            </a:r>
            <a:r>
              <a:rPr sz="4200" b="1" spc="45" dirty="0">
                <a:latin typeface="Trebuchet MS"/>
                <a:cs typeface="Trebuchet MS"/>
              </a:rPr>
              <a:t>Attention to</a:t>
            </a:r>
            <a:r>
              <a:rPr sz="4200" b="1" spc="-250" dirty="0">
                <a:latin typeface="Trebuchet MS"/>
                <a:cs typeface="Trebuchet MS"/>
              </a:rPr>
              <a:t> </a:t>
            </a:r>
            <a:r>
              <a:rPr sz="4200" b="1" spc="30" dirty="0">
                <a:latin typeface="Trebuchet MS"/>
                <a:cs typeface="Trebuchet MS"/>
              </a:rPr>
              <a:t>details</a:t>
            </a:r>
            <a:endParaRPr sz="4200">
              <a:latin typeface="Trebuchet MS"/>
              <a:cs typeface="Trebuchet MS"/>
            </a:endParaRPr>
          </a:p>
        </p:txBody>
      </p:sp>
      <p:sp>
        <p:nvSpPr>
          <p:cNvPr id="5" name="object 5"/>
          <p:cNvSpPr txBox="1"/>
          <p:nvPr/>
        </p:nvSpPr>
        <p:spPr>
          <a:xfrm>
            <a:off x="6417824" y="3422650"/>
            <a:ext cx="6024880" cy="4244340"/>
          </a:xfrm>
          <a:prstGeom prst="rect">
            <a:avLst/>
          </a:prstGeom>
        </p:spPr>
        <p:txBody>
          <a:bodyPr vert="horz" wrap="square" lIns="0" tIns="12700" rIns="0" bIns="0" rtlCol="0">
            <a:spAutoFit/>
          </a:bodyPr>
          <a:lstStyle/>
          <a:p>
            <a:pPr algn="ctr">
              <a:lnSpc>
                <a:spcPts val="4210"/>
              </a:lnSpc>
              <a:spcBef>
                <a:spcPts val="100"/>
              </a:spcBef>
            </a:pPr>
            <a:r>
              <a:rPr sz="3600" spc="-10" dirty="0">
                <a:solidFill>
                  <a:srgbClr val="FFFFFF"/>
                </a:solidFill>
                <a:latin typeface="Verdana"/>
                <a:cs typeface="Verdana"/>
              </a:rPr>
              <a:t>Continuous </a:t>
            </a:r>
            <a:r>
              <a:rPr sz="3600" spc="-30" dirty="0">
                <a:solidFill>
                  <a:srgbClr val="FFFFFF"/>
                </a:solidFill>
                <a:latin typeface="Verdana"/>
                <a:cs typeface="Verdana"/>
              </a:rPr>
              <a:t>attention</a:t>
            </a:r>
            <a:r>
              <a:rPr sz="3600" spc="-385" dirty="0">
                <a:solidFill>
                  <a:srgbClr val="FFFFFF"/>
                </a:solidFill>
                <a:latin typeface="Verdana"/>
                <a:cs typeface="Verdana"/>
              </a:rPr>
              <a:t> </a:t>
            </a:r>
            <a:r>
              <a:rPr sz="3600" spc="15" dirty="0">
                <a:solidFill>
                  <a:srgbClr val="FFFFFF"/>
                </a:solidFill>
                <a:latin typeface="Verdana"/>
                <a:cs typeface="Verdana"/>
              </a:rPr>
              <a:t>to</a:t>
            </a:r>
            <a:endParaRPr sz="3600">
              <a:latin typeface="Verdana"/>
              <a:cs typeface="Verdana"/>
            </a:endParaRPr>
          </a:p>
          <a:p>
            <a:pPr marL="12700" marR="5080" indent="-5080" algn="ctr">
              <a:lnSpc>
                <a:spcPts val="8500"/>
              </a:lnSpc>
              <a:spcBef>
                <a:spcPts val="90"/>
              </a:spcBef>
            </a:pPr>
            <a:r>
              <a:rPr sz="7000" spc="200" dirty="0">
                <a:solidFill>
                  <a:srgbClr val="FFFFFF"/>
                </a:solidFill>
                <a:latin typeface="Georgia"/>
                <a:cs typeface="Georgia"/>
              </a:rPr>
              <a:t>technical  excellence</a:t>
            </a:r>
            <a:r>
              <a:rPr sz="7000" spc="-105" dirty="0">
                <a:solidFill>
                  <a:srgbClr val="FFFFFF"/>
                </a:solidFill>
                <a:latin typeface="Georgia"/>
                <a:cs typeface="Georgia"/>
              </a:rPr>
              <a:t> </a:t>
            </a:r>
            <a:r>
              <a:rPr sz="7000" spc="100" dirty="0">
                <a:solidFill>
                  <a:srgbClr val="FFFFFF"/>
                </a:solidFill>
                <a:latin typeface="Georgia"/>
                <a:cs typeface="Georgia"/>
              </a:rPr>
              <a:t>and </a:t>
            </a:r>
            <a:r>
              <a:rPr sz="7000" spc="40" dirty="0">
                <a:solidFill>
                  <a:srgbClr val="FFFFFF"/>
                </a:solidFill>
                <a:latin typeface="Georgia"/>
                <a:cs typeface="Georgia"/>
              </a:rPr>
              <a:t> </a:t>
            </a:r>
            <a:r>
              <a:rPr sz="7000" spc="260" dirty="0">
                <a:solidFill>
                  <a:srgbClr val="FFFFFF"/>
                </a:solidFill>
                <a:latin typeface="Georgia"/>
                <a:cs typeface="Georgia"/>
              </a:rPr>
              <a:t>good</a:t>
            </a:r>
            <a:r>
              <a:rPr sz="7000" spc="-55" dirty="0">
                <a:solidFill>
                  <a:srgbClr val="FFFFFF"/>
                </a:solidFill>
                <a:latin typeface="Georgia"/>
                <a:cs typeface="Georgia"/>
              </a:rPr>
              <a:t> </a:t>
            </a:r>
            <a:r>
              <a:rPr sz="7000" spc="100" dirty="0">
                <a:solidFill>
                  <a:srgbClr val="FFFFFF"/>
                </a:solidFill>
                <a:latin typeface="Georgia"/>
                <a:cs typeface="Georgia"/>
              </a:rPr>
              <a:t>design</a:t>
            </a:r>
            <a:endParaRPr sz="7000">
              <a:latin typeface="Georgia"/>
              <a:cs typeface="Georgia"/>
            </a:endParaRPr>
          </a:p>
          <a:p>
            <a:pPr algn="ctr">
              <a:lnSpc>
                <a:spcPts val="3420"/>
              </a:lnSpc>
            </a:pPr>
            <a:r>
              <a:rPr sz="3600" spc="5" dirty="0">
                <a:solidFill>
                  <a:srgbClr val="FFFFFF"/>
                </a:solidFill>
                <a:latin typeface="Verdana"/>
                <a:cs typeface="Verdana"/>
              </a:rPr>
              <a:t>enhances</a:t>
            </a:r>
            <a:r>
              <a:rPr sz="3600" spc="-200" dirty="0">
                <a:solidFill>
                  <a:srgbClr val="FFFFFF"/>
                </a:solidFill>
                <a:latin typeface="Verdana"/>
                <a:cs typeface="Verdana"/>
              </a:rPr>
              <a:t> </a:t>
            </a:r>
            <a:r>
              <a:rPr sz="3600" spc="-75" dirty="0">
                <a:solidFill>
                  <a:srgbClr val="FFFFFF"/>
                </a:solidFill>
                <a:latin typeface="Verdana"/>
                <a:cs typeface="Verdana"/>
              </a:rPr>
              <a:t>agility.</a:t>
            </a:r>
            <a:endParaRPr sz="3600">
              <a:latin typeface="Verdana"/>
              <a:cs typeface="Verdana"/>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40807">
        <p:split orient="vert"/>
      </p:transition>
    </mc:Choice>
    <mc:Fallback>
      <p:transition spd="slow" advTm="40807">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2"/>
            <a:ext cx="83391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5372735" cy="665480"/>
          </a:xfrm>
          <a:prstGeom prst="rect">
            <a:avLst/>
          </a:prstGeom>
        </p:spPr>
        <p:txBody>
          <a:bodyPr vert="horz" wrap="square" lIns="0" tIns="12700" rIns="0" bIns="0" rtlCol="0">
            <a:spAutoFit/>
          </a:bodyPr>
          <a:lstStyle/>
          <a:p>
            <a:pPr marL="12700">
              <a:lnSpc>
                <a:spcPct val="100000"/>
              </a:lnSpc>
              <a:spcBef>
                <a:spcPts val="100"/>
              </a:spcBef>
            </a:pPr>
            <a:r>
              <a:rPr sz="4200" b="1" spc="-260" dirty="0">
                <a:latin typeface="Trebuchet MS"/>
                <a:cs typeface="Trebuchet MS"/>
              </a:rPr>
              <a:t>10. </a:t>
            </a:r>
            <a:r>
              <a:rPr sz="4200" b="1" spc="95" dirty="0">
                <a:latin typeface="Trebuchet MS"/>
                <a:cs typeface="Trebuchet MS"/>
              </a:rPr>
              <a:t>The </a:t>
            </a:r>
            <a:r>
              <a:rPr sz="4200" b="1" spc="75" dirty="0">
                <a:latin typeface="Trebuchet MS"/>
                <a:cs typeface="Trebuchet MS"/>
              </a:rPr>
              <a:t>power </a:t>
            </a:r>
            <a:r>
              <a:rPr sz="4200" b="1" spc="65" dirty="0">
                <a:latin typeface="Trebuchet MS"/>
                <a:cs typeface="Trebuchet MS"/>
              </a:rPr>
              <a:t>of</a:t>
            </a:r>
            <a:r>
              <a:rPr sz="4200" b="1" spc="-680" dirty="0">
                <a:latin typeface="Trebuchet MS"/>
                <a:cs typeface="Trebuchet MS"/>
              </a:rPr>
              <a:t> </a:t>
            </a:r>
            <a:r>
              <a:rPr sz="4200" b="1" spc="55" dirty="0">
                <a:latin typeface="Trebuchet MS"/>
                <a:cs typeface="Trebuchet MS"/>
              </a:rPr>
              <a:t>less</a:t>
            </a:r>
            <a:endParaRPr sz="4200">
              <a:latin typeface="Trebuchet MS"/>
              <a:cs typeface="Trebuchet MS"/>
            </a:endParaRPr>
          </a:p>
        </p:txBody>
      </p:sp>
      <p:sp>
        <p:nvSpPr>
          <p:cNvPr id="5" name="object 5"/>
          <p:cNvSpPr txBox="1"/>
          <p:nvPr/>
        </p:nvSpPr>
        <p:spPr>
          <a:xfrm>
            <a:off x="2019300" y="5619750"/>
            <a:ext cx="8782050" cy="2603500"/>
          </a:xfrm>
          <a:prstGeom prst="rect">
            <a:avLst/>
          </a:prstGeom>
        </p:spPr>
        <p:txBody>
          <a:bodyPr vert="horz" wrap="square" lIns="0" tIns="12700" rIns="0" bIns="0" rtlCol="0">
            <a:spAutoFit/>
          </a:bodyPr>
          <a:lstStyle/>
          <a:p>
            <a:pPr algn="ctr">
              <a:lnSpc>
                <a:spcPct val="100000"/>
              </a:lnSpc>
              <a:spcBef>
                <a:spcPts val="100"/>
              </a:spcBef>
            </a:pPr>
            <a:r>
              <a:rPr sz="7000" spc="125" dirty="0">
                <a:solidFill>
                  <a:srgbClr val="53443A"/>
                </a:solidFill>
                <a:latin typeface="Georgia"/>
                <a:cs typeface="Georgia"/>
              </a:rPr>
              <a:t>Simplicity </a:t>
            </a:r>
            <a:r>
              <a:rPr sz="7000" spc="20" dirty="0">
                <a:solidFill>
                  <a:srgbClr val="53443A"/>
                </a:solidFill>
                <a:latin typeface="Georgia"/>
                <a:cs typeface="Georgia"/>
              </a:rPr>
              <a:t>is</a:t>
            </a:r>
            <a:r>
              <a:rPr sz="7000" spc="-250" dirty="0">
                <a:solidFill>
                  <a:srgbClr val="53443A"/>
                </a:solidFill>
                <a:latin typeface="Georgia"/>
                <a:cs typeface="Georgia"/>
              </a:rPr>
              <a:t> </a:t>
            </a:r>
            <a:r>
              <a:rPr sz="7000" spc="110" dirty="0">
                <a:solidFill>
                  <a:srgbClr val="53443A"/>
                </a:solidFill>
                <a:latin typeface="Georgia"/>
                <a:cs typeface="Georgia"/>
              </a:rPr>
              <a:t>essential</a:t>
            </a:r>
            <a:endParaRPr sz="7000">
              <a:latin typeface="Georgia"/>
              <a:cs typeface="Georgia"/>
            </a:endParaRPr>
          </a:p>
          <a:p>
            <a:pPr marL="1578610" marR="1625600" algn="ctr">
              <a:lnSpc>
                <a:spcPct val="78600"/>
              </a:lnSpc>
              <a:spcBef>
                <a:spcPts val="5295"/>
              </a:spcBef>
            </a:pPr>
            <a:r>
              <a:rPr sz="3500" spc="-25" dirty="0">
                <a:solidFill>
                  <a:srgbClr val="4F3F36"/>
                </a:solidFill>
                <a:latin typeface="Verdana"/>
                <a:cs typeface="Verdana"/>
              </a:rPr>
              <a:t>the </a:t>
            </a:r>
            <a:r>
              <a:rPr sz="3500" spc="40" dirty="0">
                <a:solidFill>
                  <a:srgbClr val="4F3F36"/>
                </a:solidFill>
                <a:latin typeface="Verdana"/>
                <a:cs typeface="Verdana"/>
              </a:rPr>
              <a:t>art </a:t>
            </a:r>
            <a:r>
              <a:rPr sz="3500" spc="-15" dirty="0">
                <a:solidFill>
                  <a:srgbClr val="4F3F36"/>
                </a:solidFill>
                <a:latin typeface="Verdana"/>
                <a:cs typeface="Verdana"/>
              </a:rPr>
              <a:t>of </a:t>
            </a:r>
            <a:r>
              <a:rPr sz="3500" spc="-10" dirty="0">
                <a:solidFill>
                  <a:srgbClr val="4F3F36"/>
                </a:solidFill>
                <a:latin typeface="Verdana"/>
                <a:cs typeface="Verdana"/>
              </a:rPr>
              <a:t>maximizing</a:t>
            </a:r>
            <a:r>
              <a:rPr sz="3500" spc="-815" dirty="0">
                <a:solidFill>
                  <a:srgbClr val="4F3F36"/>
                </a:solidFill>
                <a:latin typeface="Verdana"/>
                <a:cs typeface="Verdana"/>
              </a:rPr>
              <a:t> </a:t>
            </a:r>
            <a:r>
              <a:rPr sz="3500" spc="-25" dirty="0">
                <a:solidFill>
                  <a:srgbClr val="4F3F36"/>
                </a:solidFill>
                <a:latin typeface="Verdana"/>
                <a:cs typeface="Verdana"/>
              </a:rPr>
              <a:t>the  </a:t>
            </a:r>
            <a:r>
              <a:rPr sz="3500" spc="-40" dirty="0">
                <a:solidFill>
                  <a:srgbClr val="4F3F36"/>
                </a:solidFill>
                <a:latin typeface="Verdana"/>
                <a:cs typeface="Verdana"/>
              </a:rPr>
              <a:t>amount </a:t>
            </a:r>
            <a:r>
              <a:rPr sz="3500" spc="-15" dirty="0">
                <a:solidFill>
                  <a:srgbClr val="4F3F36"/>
                </a:solidFill>
                <a:latin typeface="Verdana"/>
                <a:cs typeface="Verdana"/>
              </a:rPr>
              <a:t>of </a:t>
            </a:r>
            <a:r>
              <a:rPr sz="3500" spc="-5" dirty="0">
                <a:solidFill>
                  <a:srgbClr val="4F3F36"/>
                </a:solidFill>
                <a:latin typeface="Verdana"/>
                <a:cs typeface="Verdana"/>
              </a:rPr>
              <a:t>work </a:t>
            </a:r>
            <a:r>
              <a:rPr sz="3500" spc="-20" dirty="0">
                <a:solidFill>
                  <a:srgbClr val="4F3F36"/>
                </a:solidFill>
                <a:latin typeface="Verdana"/>
                <a:cs typeface="Verdana"/>
              </a:rPr>
              <a:t>not</a:t>
            </a:r>
            <a:r>
              <a:rPr sz="3500" spc="-730" dirty="0">
                <a:solidFill>
                  <a:srgbClr val="4F3F36"/>
                </a:solidFill>
                <a:latin typeface="Verdana"/>
                <a:cs typeface="Verdana"/>
              </a:rPr>
              <a:t> </a:t>
            </a:r>
            <a:r>
              <a:rPr sz="3500" spc="40" dirty="0">
                <a:solidFill>
                  <a:srgbClr val="4F3F36"/>
                </a:solidFill>
                <a:latin typeface="Verdana"/>
                <a:cs typeface="Verdana"/>
              </a:rPr>
              <a:t>done</a:t>
            </a:r>
            <a:endParaRPr sz="3500">
              <a:latin typeface="Verdana"/>
              <a:cs typeface="Verdana"/>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64317">
        <p:split orient="vert"/>
      </p:transition>
    </mc:Choice>
    <mc:Fallback>
      <p:transition spd="slow" advTm="64317">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2"/>
            <a:ext cx="83391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6483350" cy="665480"/>
          </a:xfrm>
          <a:prstGeom prst="rect">
            <a:avLst/>
          </a:prstGeom>
        </p:spPr>
        <p:txBody>
          <a:bodyPr vert="horz" wrap="square" lIns="0" tIns="12700" rIns="0" bIns="0" rtlCol="0">
            <a:spAutoFit/>
          </a:bodyPr>
          <a:lstStyle/>
          <a:p>
            <a:pPr marL="12700">
              <a:lnSpc>
                <a:spcPct val="100000"/>
              </a:lnSpc>
              <a:spcBef>
                <a:spcPts val="100"/>
              </a:spcBef>
            </a:pPr>
            <a:r>
              <a:rPr sz="4200" b="1" spc="-295" dirty="0">
                <a:latin typeface="Trebuchet MS"/>
                <a:cs typeface="Trebuchet MS"/>
              </a:rPr>
              <a:t>11. </a:t>
            </a:r>
            <a:r>
              <a:rPr sz="4200" b="1" spc="110" dirty="0">
                <a:latin typeface="Trebuchet MS"/>
                <a:cs typeface="Trebuchet MS"/>
              </a:rPr>
              <a:t>Self-organizing</a:t>
            </a:r>
            <a:r>
              <a:rPr sz="4200" b="1" spc="-65" dirty="0">
                <a:latin typeface="Trebuchet MS"/>
                <a:cs typeface="Trebuchet MS"/>
              </a:rPr>
              <a:t> </a:t>
            </a:r>
            <a:r>
              <a:rPr sz="4200" b="1" spc="80" dirty="0">
                <a:latin typeface="Trebuchet MS"/>
                <a:cs typeface="Trebuchet MS"/>
              </a:rPr>
              <a:t>teams</a:t>
            </a:r>
            <a:endParaRPr sz="4200">
              <a:latin typeface="Trebuchet MS"/>
              <a:cs typeface="Trebuchet MS"/>
            </a:endParaRPr>
          </a:p>
        </p:txBody>
      </p:sp>
      <p:sp>
        <p:nvSpPr>
          <p:cNvPr id="5" name="object 5"/>
          <p:cNvSpPr txBox="1"/>
          <p:nvPr/>
        </p:nvSpPr>
        <p:spPr>
          <a:xfrm>
            <a:off x="906908" y="5372100"/>
            <a:ext cx="10670540" cy="2171700"/>
          </a:xfrm>
          <a:prstGeom prst="rect">
            <a:avLst/>
          </a:prstGeom>
        </p:spPr>
        <p:txBody>
          <a:bodyPr vert="horz" wrap="square" lIns="0" tIns="0" rIns="0" bIns="0" rtlCol="0">
            <a:spAutoFit/>
          </a:bodyPr>
          <a:lstStyle/>
          <a:p>
            <a:pPr marL="12700" marR="5080" indent="678815">
              <a:lnSpc>
                <a:spcPct val="101200"/>
              </a:lnSpc>
            </a:pPr>
            <a:r>
              <a:rPr sz="7000" spc="90" dirty="0">
                <a:solidFill>
                  <a:srgbClr val="332F29"/>
                </a:solidFill>
                <a:latin typeface="Georgia"/>
                <a:cs typeface="Georgia"/>
              </a:rPr>
              <a:t>The </a:t>
            </a:r>
            <a:r>
              <a:rPr sz="7000" spc="160" dirty="0">
                <a:solidFill>
                  <a:srgbClr val="332F29"/>
                </a:solidFill>
                <a:latin typeface="Georgia"/>
                <a:cs typeface="Georgia"/>
              </a:rPr>
              <a:t>best </a:t>
            </a:r>
            <a:r>
              <a:rPr sz="7000" spc="145" dirty="0">
                <a:solidFill>
                  <a:srgbClr val="332F29"/>
                </a:solidFill>
                <a:latin typeface="Georgia"/>
                <a:cs typeface="Georgia"/>
              </a:rPr>
              <a:t>architectures,  </a:t>
            </a:r>
            <a:r>
              <a:rPr sz="7000" spc="85" dirty="0">
                <a:solidFill>
                  <a:srgbClr val="332F29"/>
                </a:solidFill>
                <a:latin typeface="Georgia"/>
                <a:cs typeface="Georgia"/>
              </a:rPr>
              <a:t>requirements, </a:t>
            </a:r>
            <a:r>
              <a:rPr sz="7000" spc="100" dirty="0">
                <a:solidFill>
                  <a:srgbClr val="332F29"/>
                </a:solidFill>
                <a:latin typeface="Georgia"/>
                <a:cs typeface="Georgia"/>
              </a:rPr>
              <a:t>and</a:t>
            </a:r>
            <a:r>
              <a:rPr sz="7000" spc="-180" dirty="0">
                <a:solidFill>
                  <a:srgbClr val="332F29"/>
                </a:solidFill>
                <a:latin typeface="Georgia"/>
                <a:cs typeface="Georgia"/>
              </a:rPr>
              <a:t> </a:t>
            </a:r>
            <a:r>
              <a:rPr sz="7000" spc="90" dirty="0">
                <a:solidFill>
                  <a:srgbClr val="332F29"/>
                </a:solidFill>
                <a:latin typeface="Georgia"/>
                <a:cs typeface="Georgia"/>
              </a:rPr>
              <a:t>designs</a:t>
            </a:r>
            <a:endParaRPr sz="7000">
              <a:latin typeface="Georgia"/>
              <a:cs typeface="Georgia"/>
            </a:endParaRPr>
          </a:p>
        </p:txBody>
      </p:sp>
      <p:sp>
        <p:nvSpPr>
          <p:cNvPr id="6" name="object 6"/>
          <p:cNvSpPr txBox="1"/>
          <p:nvPr/>
        </p:nvSpPr>
        <p:spPr>
          <a:xfrm>
            <a:off x="2159356" y="8509000"/>
            <a:ext cx="8165465" cy="574040"/>
          </a:xfrm>
          <a:prstGeom prst="rect">
            <a:avLst/>
          </a:prstGeom>
        </p:spPr>
        <p:txBody>
          <a:bodyPr vert="horz" wrap="square" lIns="0" tIns="12700" rIns="0" bIns="0" rtlCol="0">
            <a:spAutoFit/>
          </a:bodyPr>
          <a:lstStyle/>
          <a:p>
            <a:pPr marL="12700">
              <a:lnSpc>
                <a:spcPct val="100000"/>
              </a:lnSpc>
              <a:spcBef>
                <a:spcPts val="100"/>
              </a:spcBef>
            </a:pPr>
            <a:r>
              <a:rPr sz="3600" spc="25" dirty="0">
                <a:solidFill>
                  <a:srgbClr val="332F29"/>
                </a:solidFill>
                <a:latin typeface="Verdana"/>
                <a:cs typeface="Verdana"/>
              </a:rPr>
              <a:t>emerge </a:t>
            </a:r>
            <a:r>
              <a:rPr sz="3600" spc="-10" dirty="0">
                <a:solidFill>
                  <a:srgbClr val="332F29"/>
                </a:solidFill>
                <a:latin typeface="Verdana"/>
                <a:cs typeface="Verdana"/>
              </a:rPr>
              <a:t>from </a:t>
            </a:r>
            <a:r>
              <a:rPr sz="3600" dirty="0">
                <a:solidFill>
                  <a:srgbClr val="332F29"/>
                </a:solidFill>
                <a:latin typeface="Verdana"/>
                <a:cs typeface="Verdana"/>
              </a:rPr>
              <a:t>self-organizing</a:t>
            </a:r>
            <a:r>
              <a:rPr sz="3600" spc="-580" dirty="0">
                <a:solidFill>
                  <a:srgbClr val="332F29"/>
                </a:solidFill>
                <a:latin typeface="Verdana"/>
                <a:cs typeface="Verdana"/>
              </a:rPr>
              <a:t> </a:t>
            </a:r>
            <a:r>
              <a:rPr sz="3600" spc="-114" dirty="0">
                <a:solidFill>
                  <a:srgbClr val="332F29"/>
                </a:solidFill>
                <a:latin typeface="Verdana"/>
                <a:cs typeface="Verdana"/>
              </a:rPr>
              <a:t>teams.</a:t>
            </a:r>
            <a:endParaRPr sz="3600">
              <a:latin typeface="Verdana"/>
              <a:cs typeface="Verdana"/>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824">
        <p:split orient="vert"/>
      </p:transition>
    </mc:Choice>
    <mc:Fallback>
      <p:transition spd="slow" advTm="30824">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2"/>
            <a:ext cx="8820503"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8019415" cy="665480"/>
          </a:xfrm>
          <a:prstGeom prst="rect">
            <a:avLst/>
          </a:prstGeom>
        </p:spPr>
        <p:txBody>
          <a:bodyPr vert="horz" wrap="square" lIns="0" tIns="12700" rIns="0" bIns="0" rtlCol="0">
            <a:spAutoFit/>
          </a:bodyPr>
          <a:lstStyle/>
          <a:p>
            <a:pPr marL="12700">
              <a:lnSpc>
                <a:spcPct val="100000"/>
              </a:lnSpc>
              <a:spcBef>
                <a:spcPts val="100"/>
              </a:spcBef>
            </a:pPr>
            <a:r>
              <a:rPr sz="4200" b="1" spc="-225" dirty="0">
                <a:latin typeface="Trebuchet MS"/>
                <a:cs typeface="Trebuchet MS"/>
              </a:rPr>
              <a:t>12. </a:t>
            </a:r>
            <a:r>
              <a:rPr sz="4200" b="1" spc="105" dirty="0">
                <a:latin typeface="Trebuchet MS"/>
                <a:cs typeface="Trebuchet MS"/>
              </a:rPr>
              <a:t>Ajusting </a:t>
            </a:r>
            <a:r>
              <a:rPr sz="4200" b="1" dirty="0">
                <a:latin typeface="Trebuchet MS"/>
                <a:cs typeface="Trebuchet MS"/>
              </a:rPr>
              <a:t>at </a:t>
            </a:r>
            <a:r>
              <a:rPr sz="4200" b="1" spc="65" dirty="0">
                <a:latin typeface="Trebuchet MS"/>
                <a:cs typeface="Trebuchet MS"/>
              </a:rPr>
              <a:t>regular</a:t>
            </a:r>
            <a:r>
              <a:rPr sz="4200" b="1" spc="-550" dirty="0">
                <a:latin typeface="Trebuchet MS"/>
                <a:cs typeface="Trebuchet MS"/>
              </a:rPr>
              <a:t> </a:t>
            </a:r>
            <a:r>
              <a:rPr sz="4200" b="1" spc="30" dirty="0">
                <a:latin typeface="Trebuchet MS"/>
                <a:cs typeface="Trebuchet MS"/>
              </a:rPr>
              <a:t>intervals</a:t>
            </a:r>
            <a:endParaRPr sz="4200">
              <a:latin typeface="Trebuchet MS"/>
              <a:cs typeface="Trebuchet MS"/>
            </a:endParaRPr>
          </a:p>
        </p:txBody>
      </p:sp>
      <p:sp>
        <p:nvSpPr>
          <p:cNvPr id="5" name="object 5"/>
          <p:cNvSpPr txBox="1"/>
          <p:nvPr/>
        </p:nvSpPr>
        <p:spPr>
          <a:xfrm>
            <a:off x="609600" y="3257550"/>
            <a:ext cx="7120890" cy="5308600"/>
          </a:xfrm>
          <a:prstGeom prst="rect">
            <a:avLst/>
          </a:prstGeom>
        </p:spPr>
        <p:txBody>
          <a:bodyPr vert="horz" wrap="square" lIns="0" tIns="142240" rIns="0" bIns="0" rtlCol="0">
            <a:spAutoFit/>
          </a:bodyPr>
          <a:lstStyle/>
          <a:p>
            <a:pPr marL="12700" marR="1717675" algn="just">
              <a:lnSpc>
                <a:spcPct val="76400"/>
              </a:lnSpc>
              <a:spcBef>
                <a:spcPts val="1120"/>
              </a:spcBef>
            </a:pPr>
            <a:r>
              <a:rPr sz="3600" spc="-114" dirty="0">
                <a:solidFill>
                  <a:srgbClr val="FFFFFF"/>
                </a:solidFill>
                <a:latin typeface="Verdana"/>
                <a:cs typeface="Verdana"/>
              </a:rPr>
              <a:t>At </a:t>
            </a:r>
            <a:r>
              <a:rPr sz="3600" spc="-20" dirty="0">
                <a:solidFill>
                  <a:srgbClr val="FFFFFF"/>
                </a:solidFill>
                <a:latin typeface="Verdana"/>
                <a:cs typeface="Verdana"/>
              </a:rPr>
              <a:t>regular </a:t>
            </a:r>
            <a:r>
              <a:rPr sz="3600" spc="-85" dirty="0">
                <a:solidFill>
                  <a:srgbClr val="FFFFFF"/>
                </a:solidFill>
                <a:latin typeface="Verdana"/>
                <a:cs typeface="Verdana"/>
              </a:rPr>
              <a:t>intervals, </a:t>
            </a:r>
            <a:r>
              <a:rPr sz="3600" spc="-30" dirty="0">
                <a:solidFill>
                  <a:srgbClr val="FFFFFF"/>
                </a:solidFill>
                <a:latin typeface="Verdana"/>
                <a:cs typeface="Verdana"/>
              </a:rPr>
              <a:t>the  </a:t>
            </a:r>
            <a:r>
              <a:rPr sz="3600" spc="-25" dirty="0">
                <a:solidFill>
                  <a:srgbClr val="FFFFFF"/>
                </a:solidFill>
                <a:latin typeface="Verdana"/>
                <a:cs typeface="Verdana"/>
              </a:rPr>
              <a:t>team </a:t>
            </a:r>
            <a:r>
              <a:rPr sz="3600" spc="20" dirty="0">
                <a:solidFill>
                  <a:srgbClr val="FFFFFF"/>
                </a:solidFill>
                <a:latin typeface="Verdana"/>
                <a:cs typeface="Verdana"/>
              </a:rPr>
              <a:t>reflects </a:t>
            </a:r>
            <a:r>
              <a:rPr sz="3600" spc="-5" dirty="0">
                <a:solidFill>
                  <a:srgbClr val="FFFFFF"/>
                </a:solidFill>
                <a:latin typeface="Verdana"/>
                <a:cs typeface="Verdana"/>
              </a:rPr>
              <a:t>on </a:t>
            </a:r>
            <a:r>
              <a:rPr sz="3600" dirty="0">
                <a:solidFill>
                  <a:srgbClr val="FFFFFF"/>
                </a:solidFill>
                <a:latin typeface="Verdana"/>
                <a:cs typeface="Verdana"/>
              </a:rPr>
              <a:t>how</a:t>
            </a:r>
            <a:r>
              <a:rPr sz="3600" spc="-830" dirty="0">
                <a:solidFill>
                  <a:srgbClr val="FFFFFF"/>
                </a:solidFill>
                <a:latin typeface="Verdana"/>
                <a:cs typeface="Verdana"/>
              </a:rPr>
              <a:t> </a:t>
            </a:r>
            <a:r>
              <a:rPr sz="3600" spc="15" dirty="0">
                <a:solidFill>
                  <a:srgbClr val="FFFFFF"/>
                </a:solidFill>
                <a:latin typeface="Verdana"/>
                <a:cs typeface="Verdana"/>
              </a:rPr>
              <a:t>to  </a:t>
            </a:r>
            <a:r>
              <a:rPr sz="3600" spc="55" dirty="0">
                <a:solidFill>
                  <a:srgbClr val="FFFFFF"/>
                </a:solidFill>
                <a:latin typeface="Verdana"/>
                <a:cs typeface="Verdana"/>
              </a:rPr>
              <a:t>become </a:t>
            </a:r>
            <a:r>
              <a:rPr sz="3600" spc="-45" dirty="0">
                <a:solidFill>
                  <a:srgbClr val="FFFFFF"/>
                </a:solidFill>
                <a:latin typeface="Verdana"/>
                <a:cs typeface="Verdana"/>
              </a:rPr>
              <a:t>more</a:t>
            </a:r>
            <a:r>
              <a:rPr sz="3600" spc="-480" dirty="0">
                <a:solidFill>
                  <a:srgbClr val="FFFFFF"/>
                </a:solidFill>
                <a:latin typeface="Verdana"/>
                <a:cs typeface="Verdana"/>
              </a:rPr>
              <a:t> </a:t>
            </a:r>
            <a:r>
              <a:rPr sz="3600" spc="-30" dirty="0">
                <a:solidFill>
                  <a:srgbClr val="FFFFFF"/>
                </a:solidFill>
                <a:latin typeface="Verdana"/>
                <a:cs typeface="Verdana"/>
              </a:rPr>
              <a:t>effective,  </a:t>
            </a:r>
            <a:r>
              <a:rPr sz="3600" spc="-40" dirty="0">
                <a:solidFill>
                  <a:srgbClr val="FFFFFF"/>
                </a:solidFill>
                <a:latin typeface="Verdana"/>
                <a:cs typeface="Verdana"/>
              </a:rPr>
              <a:t>then</a:t>
            </a:r>
            <a:endParaRPr sz="3600">
              <a:latin typeface="Verdana"/>
              <a:cs typeface="Verdana"/>
            </a:endParaRPr>
          </a:p>
          <a:p>
            <a:pPr marL="12700" marR="5080">
              <a:lnSpc>
                <a:spcPct val="101200"/>
              </a:lnSpc>
              <a:spcBef>
                <a:spcPts val="1875"/>
              </a:spcBef>
            </a:pPr>
            <a:r>
              <a:rPr sz="7000" spc="170" dirty="0">
                <a:solidFill>
                  <a:srgbClr val="FFFFFF"/>
                </a:solidFill>
                <a:latin typeface="Georgia"/>
                <a:cs typeface="Georgia"/>
              </a:rPr>
              <a:t>tunes </a:t>
            </a:r>
            <a:r>
              <a:rPr sz="7000" spc="100" dirty="0">
                <a:solidFill>
                  <a:srgbClr val="FFFFFF"/>
                </a:solidFill>
                <a:latin typeface="Georgia"/>
                <a:cs typeface="Georgia"/>
              </a:rPr>
              <a:t>and</a:t>
            </a:r>
            <a:r>
              <a:rPr sz="7000" spc="-280" dirty="0">
                <a:solidFill>
                  <a:srgbClr val="FFFFFF"/>
                </a:solidFill>
                <a:latin typeface="Georgia"/>
                <a:cs typeface="Georgia"/>
              </a:rPr>
              <a:t> </a:t>
            </a:r>
            <a:r>
              <a:rPr sz="7000" spc="85" dirty="0">
                <a:solidFill>
                  <a:srgbClr val="FFFFFF"/>
                </a:solidFill>
                <a:latin typeface="Georgia"/>
                <a:cs typeface="Georgia"/>
              </a:rPr>
              <a:t>adjusts  </a:t>
            </a:r>
            <a:r>
              <a:rPr sz="7000" spc="110" dirty="0">
                <a:solidFill>
                  <a:srgbClr val="FFFFFF"/>
                </a:solidFill>
                <a:latin typeface="Georgia"/>
                <a:cs typeface="Georgia"/>
              </a:rPr>
              <a:t>its </a:t>
            </a:r>
            <a:r>
              <a:rPr sz="7000" spc="114" dirty="0">
                <a:solidFill>
                  <a:srgbClr val="FFFFFF"/>
                </a:solidFill>
                <a:latin typeface="Georgia"/>
                <a:cs typeface="Georgia"/>
              </a:rPr>
              <a:t>behavior  </a:t>
            </a:r>
            <a:r>
              <a:rPr sz="7000" spc="165" dirty="0">
                <a:solidFill>
                  <a:srgbClr val="FFFFFF"/>
                </a:solidFill>
                <a:latin typeface="Georgia"/>
                <a:cs typeface="Georgia"/>
              </a:rPr>
              <a:t>accordingly</a:t>
            </a:r>
            <a:endParaRPr sz="7000">
              <a:latin typeface="Georgia"/>
              <a:cs typeface="Georgia"/>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02267">
        <p:split orient="vert"/>
      </p:transition>
    </mc:Choice>
    <mc:Fallback>
      <p:transition spd="slow" advTm="102267">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4"/>
          <a:stretch>
            <a:fillRect/>
          </a:stretch>
        </p:blipFill>
        <p:spPr>
          <a:xfrm>
            <a:off x="0" y="0"/>
            <a:ext cx="13004800" cy="975360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242800" y="8991600"/>
            <a:ext cx="609600" cy="609600"/>
          </a:xfrm>
          <a:prstGeom prst="rect">
            <a:avLst/>
          </a:prstGeom>
        </p:spPr>
      </p:pic>
    </p:spTree>
    <p:extLst>
      <p:ext uri="{BB962C8B-B14F-4D97-AF65-F5344CB8AC3E}">
        <p14:creationId xmlns:p14="http://schemas.microsoft.com/office/powerpoint/2010/main" val="3550436092"/>
      </p:ext>
    </p:extLst>
  </p:cSld>
  <p:clrMapOvr>
    <a:masterClrMapping/>
  </p:clrMapOvr>
  <mc:AlternateContent xmlns:mc="http://schemas.openxmlformats.org/markup-compatibility/2006">
    <mc:Choice xmlns:p14="http://schemas.microsoft.com/office/powerpoint/2010/main" Requires="p14">
      <p:transition spd="slow" p14:dur="1500" advTm="124494">
        <p:split orient="vert"/>
      </p:transition>
    </mc:Choice>
    <mc:Fallback>
      <p:transition spd="slow" advTm="124494">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06672" y="831850"/>
            <a:ext cx="3031490" cy="665480"/>
          </a:xfrm>
          <a:prstGeom prst="rect">
            <a:avLst/>
          </a:prstGeom>
        </p:spPr>
        <p:txBody>
          <a:bodyPr vert="horz" wrap="square" lIns="0" tIns="12700" rIns="0" bIns="0" rtlCol="0">
            <a:spAutoFit/>
          </a:bodyPr>
          <a:lstStyle/>
          <a:p>
            <a:pPr marL="12700">
              <a:lnSpc>
                <a:spcPct val="100000"/>
              </a:lnSpc>
              <a:spcBef>
                <a:spcPts val="100"/>
              </a:spcBef>
            </a:pPr>
            <a:r>
              <a:rPr sz="4200" b="1" spc="120" dirty="0">
                <a:solidFill>
                  <a:srgbClr val="FFFFFF"/>
                </a:solidFill>
                <a:latin typeface="Trebuchet MS"/>
                <a:cs typeface="Trebuchet MS"/>
              </a:rPr>
              <a:t>Uniqueness</a:t>
            </a:r>
            <a:endParaRPr sz="4200">
              <a:latin typeface="Trebuchet MS"/>
              <a:cs typeface="Trebuchet MS"/>
            </a:endParaRPr>
          </a:p>
        </p:txBody>
      </p:sp>
      <p:sp>
        <p:nvSpPr>
          <p:cNvPr id="3" name="object 3"/>
          <p:cNvSpPr txBox="1"/>
          <p:nvPr/>
        </p:nvSpPr>
        <p:spPr>
          <a:xfrm>
            <a:off x="227171" y="6096000"/>
            <a:ext cx="7952105" cy="2197100"/>
          </a:xfrm>
          <a:prstGeom prst="rect">
            <a:avLst/>
          </a:prstGeom>
        </p:spPr>
        <p:txBody>
          <a:bodyPr vert="horz" wrap="square" lIns="0" tIns="12700" rIns="0" bIns="0" rtlCol="0">
            <a:spAutoFit/>
          </a:bodyPr>
          <a:lstStyle/>
          <a:p>
            <a:pPr marL="12700">
              <a:lnSpc>
                <a:spcPts val="9150"/>
              </a:lnSpc>
              <a:spcBef>
                <a:spcPts val="100"/>
              </a:spcBef>
            </a:pPr>
            <a:r>
              <a:rPr sz="8000" spc="85" dirty="0">
                <a:solidFill>
                  <a:srgbClr val="FFFFFF"/>
                </a:solidFill>
                <a:latin typeface="Georgia"/>
                <a:cs typeface="Georgia"/>
              </a:rPr>
              <a:t>Always </a:t>
            </a:r>
            <a:r>
              <a:rPr sz="4500" i="1" spc="60" dirty="0">
                <a:solidFill>
                  <a:srgbClr val="FFFFFF"/>
                </a:solidFill>
                <a:latin typeface="Lucida Sans"/>
                <a:cs typeface="Lucida Sans"/>
              </a:rPr>
              <a:t>looking</a:t>
            </a:r>
            <a:r>
              <a:rPr sz="4500" i="1" spc="-210" dirty="0">
                <a:solidFill>
                  <a:srgbClr val="FFFFFF"/>
                </a:solidFill>
                <a:latin typeface="Lucida Sans"/>
                <a:cs typeface="Lucida Sans"/>
              </a:rPr>
              <a:t> </a:t>
            </a:r>
            <a:r>
              <a:rPr sz="4500" i="1" spc="-204" dirty="0">
                <a:solidFill>
                  <a:srgbClr val="FFFFFF"/>
                </a:solidFill>
                <a:latin typeface="Lucida Sans"/>
                <a:cs typeface="Lucida Sans"/>
              </a:rPr>
              <a:t>for</a:t>
            </a:r>
            <a:endParaRPr sz="4500">
              <a:latin typeface="Lucida Sans"/>
              <a:cs typeface="Lucida Sans"/>
            </a:endParaRPr>
          </a:p>
          <a:p>
            <a:pPr marL="92075">
              <a:lnSpc>
                <a:spcPts val="7950"/>
              </a:lnSpc>
            </a:pPr>
            <a:r>
              <a:rPr sz="4500" i="1" spc="-80" dirty="0">
                <a:solidFill>
                  <a:srgbClr val="FFFFFF"/>
                </a:solidFill>
                <a:latin typeface="Lucida Sans"/>
                <a:cs typeface="Lucida Sans"/>
              </a:rPr>
              <a:t>the </a:t>
            </a:r>
            <a:r>
              <a:rPr sz="4500" i="1" spc="120" dirty="0">
                <a:solidFill>
                  <a:srgbClr val="FFFFFF"/>
                </a:solidFill>
                <a:latin typeface="Lucida Sans"/>
                <a:cs typeface="Lucida Sans"/>
              </a:rPr>
              <a:t>most </a:t>
            </a:r>
            <a:r>
              <a:rPr sz="7000" spc="135" dirty="0">
                <a:solidFill>
                  <a:srgbClr val="FFFFFF"/>
                </a:solidFill>
                <a:latin typeface="Georgia"/>
                <a:cs typeface="Georgia"/>
              </a:rPr>
              <a:t>elegant</a:t>
            </a:r>
            <a:r>
              <a:rPr sz="7000" spc="-565" dirty="0">
                <a:solidFill>
                  <a:srgbClr val="FFFFFF"/>
                </a:solidFill>
                <a:latin typeface="Georgia"/>
                <a:cs typeface="Georgia"/>
              </a:rPr>
              <a:t> </a:t>
            </a:r>
            <a:r>
              <a:rPr sz="4500" i="1" spc="-90" dirty="0">
                <a:solidFill>
                  <a:srgbClr val="FFFFFF"/>
                </a:solidFill>
                <a:latin typeface="Lucida Sans"/>
                <a:cs typeface="Lucida Sans"/>
              </a:rPr>
              <a:t>solution</a:t>
            </a:r>
            <a:endParaRPr sz="4500">
              <a:latin typeface="Lucida Sans"/>
              <a:cs typeface="Lucida Sans"/>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6055">
        <p:split orient="vert"/>
      </p:transition>
    </mc:Choice>
    <mc:Fallback>
      <p:transition spd="slow" advTm="6055">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4"/>
          <a:stretch>
            <a:fillRect/>
          </a:stretch>
        </p:blipFill>
        <p:spPr>
          <a:xfrm>
            <a:off x="2702" y="0"/>
            <a:ext cx="13004800" cy="975360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242800" y="8991600"/>
            <a:ext cx="609600" cy="609600"/>
          </a:xfrm>
          <a:prstGeom prst="rect">
            <a:avLst/>
          </a:prstGeom>
        </p:spPr>
      </p:pic>
    </p:spTree>
    <p:extLst>
      <p:ext uri="{BB962C8B-B14F-4D97-AF65-F5344CB8AC3E}">
        <p14:creationId xmlns:p14="http://schemas.microsoft.com/office/powerpoint/2010/main" val="3090774453"/>
      </p:ext>
    </p:extLst>
  </p:cSld>
  <p:clrMapOvr>
    <a:masterClrMapping/>
  </p:clrMapOvr>
  <mc:AlternateContent xmlns:mc="http://schemas.openxmlformats.org/markup-compatibility/2006">
    <mc:Choice xmlns:p14="http://schemas.microsoft.com/office/powerpoint/2010/main" Requires="p14">
      <p:transition spd="slow" p14:dur="1500" advTm="50057">
        <p:split orient="vert"/>
      </p:transition>
    </mc:Choice>
    <mc:Fallback>
      <p:transition spd="slow" advTm="50057">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06400" y="990600"/>
            <a:ext cx="5334000" cy="1015663"/>
          </a:xfrm>
          <a:prstGeom prst="rect">
            <a:avLst/>
          </a:prstGeom>
          <a:noFill/>
        </p:spPr>
        <p:txBody>
          <a:bodyPr wrap="square" rtlCol="0">
            <a:spAutoFit/>
          </a:bodyPr>
          <a:lstStyle/>
          <a:p>
            <a:r>
              <a:rPr lang="en-US" sz="6000" dirty="0" smtClean="0">
                <a:latin typeface="Arial Black" panose="020B0A04020102020204" pitchFamily="34" charset="0"/>
              </a:rPr>
              <a:t>QUIZZ?</a:t>
            </a:r>
            <a:endParaRPr lang="en-US" sz="6000" dirty="0">
              <a:latin typeface="Arial Black" panose="020B0A04020102020204" pitchFamily="34"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242800" y="8991600"/>
            <a:ext cx="609600" cy="609600"/>
          </a:xfrm>
          <a:prstGeom prst="rect">
            <a:avLst/>
          </a:prstGeom>
        </p:spPr>
      </p:pic>
    </p:spTree>
    <p:extLst>
      <p:ext uri="{BB962C8B-B14F-4D97-AF65-F5344CB8AC3E}">
        <p14:creationId xmlns:p14="http://schemas.microsoft.com/office/powerpoint/2010/main" val="1388133009"/>
      </p:ext>
    </p:extLst>
  </p:cSld>
  <p:clrMapOvr>
    <a:masterClrMapping/>
  </p:clrMapOvr>
  <mc:AlternateContent xmlns:mc="http://schemas.openxmlformats.org/markup-compatibility/2006">
    <mc:Choice xmlns:p14="http://schemas.microsoft.com/office/powerpoint/2010/main" Requires="p14">
      <p:transition spd="slow" p14:dur="1500" advTm="3170">
        <p:split orient="vert"/>
      </p:transition>
    </mc:Choice>
    <mc:Fallback>
      <p:transition spd="slow" advTm="317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values of agile menifest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3200" y="1600199"/>
            <a:ext cx="10591800" cy="7399997"/>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242800" y="8991600"/>
            <a:ext cx="609600" cy="609600"/>
          </a:xfrm>
          <a:prstGeom prst="rect">
            <a:avLst/>
          </a:prstGeom>
        </p:spPr>
      </p:pic>
    </p:spTree>
    <p:extLst>
      <p:ext uri="{BB962C8B-B14F-4D97-AF65-F5344CB8AC3E}">
        <p14:creationId xmlns:p14="http://schemas.microsoft.com/office/powerpoint/2010/main" val="232178707"/>
      </p:ext>
    </p:extLst>
  </p:cSld>
  <p:clrMapOvr>
    <a:masterClrMapping/>
  </p:clrMapOvr>
  <mc:AlternateContent xmlns:mc="http://schemas.openxmlformats.org/markup-compatibility/2006">
    <mc:Choice xmlns:p14="http://schemas.microsoft.com/office/powerpoint/2010/main" Requires="p14">
      <p:transition spd="slow" p14:dur="1500" advTm="594">
        <p:split orient="vert"/>
      </p:transition>
    </mc:Choice>
    <mc:Fallback>
      <p:transition spd="slow" advTm="594">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custGeom>
            <a:avLst/>
            <a:gdLst/>
            <a:ahLst/>
            <a:cxnLst/>
            <a:rect l="l" t="t" r="r" b="b"/>
            <a:pathLst>
              <a:path w="13004800" h="9753600">
                <a:moveTo>
                  <a:pt x="0" y="9753600"/>
                </a:moveTo>
                <a:lnTo>
                  <a:pt x="13004800" y="9753600"/>
                </a:lnTo>
                <a:lnTo>
                  <a:pt x="13004800" y="0"/>
                </a:lnTo>
                <a:lnTo>
                  <a:pt x="0" y="0"/>
                </a:lnTo>
                <a:lnTo>
                  <a:pt x="0" y="9753600"/>
                </a:lnTo>
                <a:close/>
              </a:path>
            </a:pathLst>
          </a:custGeom>
          <a:solidFill>
            <a:srgbClr val="3C5A63"/>
          </a:solidFill>
        </p:spPr>
        <p:txBody>
          <a:bodyPr wrap="square" lIns="0" tIns="0" rIns="0" bIns="0" rtlCol="0"/>
          <a:lstStyle/>
          <a:p>
            <a:endParaRPr/>
          </a:p>
        </p:txBody>
      </p:sp>
      <p:sp>
        <p:nvSpPr>
          <p:cNvPr id="3" name="object 3"/>
          <p:cNvSpPr txBox="1">
            <a:spLocks noGrp="1"/>
          </p:cNvSpPr>
          <p:nvPr>
            <p:ph type="ctrTitle"/>
          </p:nvPr>
        </p:nvSpPr>
        <p:spPr>
          <a:prstGeom prst="rect">
            <a:avLst/>
          </a:prstGeom>
        </p:spPr>
        <p:txBody>
          <a:bodyPr vert="horz" wrap="square" lIns="0" tIns="12700" rIns="0" bIns="0" rtlCol="0">
            <a:spAutoFit/>
          </a:bodyPr>
          <a:lstStyle/>
          <a:p>
            <a:pPr marL="12700">
              <a:lnSpc>
                <a:spcPct val="100000"/>
              </a:lnSpc>
              <a:spcBef>
                <a:spcPts val="100"/>
              </a:spcBef>
            </a:pPr>
            <a:r>
              <a:rPr spc="100" dirty="0"/>
              <a:t>12</a:t>
            </a:r>
          </a:p>
        </p:txBody>
      </p:sp>
      <p:sp>
        <p:nvSpPr>
          <p:cNvPr id="4" name="object 4"/>
          <p:cNvSpPr txBox="1"/>
          <p:nvPr/>
        </p:nvSpPr>
        <p:spPr>
          <a:xfrm>
            <a:off x="2047239" y="4864100"/>
            <a:ext cx="9011920" cy="3020060"/>
          </a:xfrm>
          <a:prstGeom prst="rect">
            <a:avLst/>
          </a:prstGeom>
        </p:spPr>
        <p:txBody>
          <a:bodyPr vert="horz" wrap="square" lIns="0" tIns="12700" rIns="0" bIns="0" rtlCol="0">
            <a:spAutoFit/>
          </a:bodyPr>
          <a:lstStyle/>
          <a:p>
            <a:pPr marL="12700">
              <a:lnSpc>
                <a:spcPts val="16650"/>
              </a:lnSpc>
              <a:spcBef>
                <a:spcPts val="100"/>
              </a:spcBef>
            </a:pPr>
            <a:r>
              <a:rPr sz="14500" spc="229" dirty="0">
                <a:solidFill>
                  <a:srgbClr val="FFFFFF"/>
                </a:solidFill>
                <a:latin typeface="Lucida Sans"/>
                <a:cs typeface="Lucida Sans"/>
              </a:rPr>
              <a:t>princi</a:t>
            </a:r>
            <a:r>
              <a:rPr sz="14500" spc="150" dirty="0">
                <a:solidFill>
                  <a:srgbClr val="FFFFFF"/>
                </a:solidFill>
                <a:latin typeface="Lucida Sans"/>
                <a:cs typeface="Lucida Sans"/>
              </a:rPr>
              <a:t>p</a:t>
            </a:r>
            <a:r>
              <a:rPr sz="14500" spc="65" dirty="0">
                <a:solidFill>
                  <a:srgbClr val="FFFFFF"/>
                </a:solidFill>
                <a:latin typeface="Lucida Sans"/>
                <a:cs typeface="Lucida Sans"/>
              </a:rPr>
              <a:t>l</a:t>
            </a:r>
            <a:r>
              <a:rPr sz="14500" spc="245" dirty="0">
                <a:solidFill>
                  <a:srgbClr val="FFFFFF"/>
                </a:solidFill>
                <a:latin typeface="Lucida Sans"/>
                <a:cs typeface="Lucida Sans"/>
              </a:rPr>
              <a:t>es</a:t>
            </a:r>
            <a:endParaRPr sz="14500">
              <a:latin typeface="Lucida Sans"/>
              <a:cs typeface="Lucida Sans"/>
            </a:endParaRPr>
          </a:p>
          <a:p>
            <a:pPr marL="61594">
              <a:lnSpc>
                <a:spcPts val="6930"/>
              </a:lnSpc>
            </a:pPr>
            <a:r>
              <a:rPr sz="6400" dirty="0">
                <a:solidFill>
                  <a:srgbClr val="FFFFFF"/>
                </a:solidFill>
                <a:latin typeface="Lucida Sans"/>
                <a:cs typeface="Lucida Sans"/>
              </a:rPr>
              <a:t>for </a:t>
            </a:r>
            <a:r>
              <a:rPr sz="6400" spc="-10" dirty="0">
                <a:solidFill>
                  <a:srgbClr val="FFFFFF"/>
                </a:solidFill>
                <a:latin typeface="Lucida Sans"/>
                <a:cs typeface="Lucida Sans"/>
              </a:rPr>
              <a:t>Agile</a:t>
            </a:r>
            <a:r>
              <a:rPr sz="6400" spc="-265" dirty="0">
                <a:solidFill>
                  <a:srgbClr val="FFFFFF"/>
                </a:solidFill>
                <a:latin typeface="Lucida Sans"/>
                <a:cs typeface="Lucida Sans"/>
              </a:rPr>
              <a:t> </a:t>
            </a:r>
            <a:r>
              <a:rPr sz="6400" spc="125" dirty="0">
                <a:solidFill>
                  <a:srgbClr val="FFFFFF"/>
                </a:solidFill>
                <a:latin typeface="Lucida Sans"/>
                <a:cs typeface="Lucida Sans"/>
              </a:rPr>
              <a:t>development</a:t>
            </a:r>
            <a:endParaRPr sz="6400">
              <a:latin typeface="Lucida Sans"/>
              <a:cs typeface="Lucida Sans"/>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115">
        <p:split orient="vert"/>
      </p:transition>
    </mc:Choice>
    <mc:Fallback>
      <p:transition spd="slow" advTm="1115">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600" y="152400"/>
            <a:ext cx="12903200" cy="9848850"/>
          </a:xfrm>
        </p:spPr>
        <p:txBody>
          <a:bodyPr/>
          <a:lstStyle/>
          <a:p>
            <a:r>
              <a:rPr lang="en-US" sz="3200" b="1" i="1" dirty="0">
                <a:latin typeface="+mj-lt"/>
              </a:rPr>
              <a:t>1. Individuals and Interactions Over Processes and </a:t>
            </a:r>
            <a:r>
              <a:rPr lang="en-US" sz="3200" b="1" i="1" dirty="0" smtClean="0">
                <a:latin typeface="+mj-lt"/>
              </a:rPr>
              <a:t>Tools</a:t>
            </a:r>
            <a:r>
              <a:rPr lang="en-US" sz="3200" b="1" dirty="0" smtClean="0">
                <a:latin typeface="+mj-lt"/>
              </a:rPr>
              <a:t/>
            </a:r>
            <a:br>
              <a:rPr lang="en-US" sz="3200" b="1" dirty="0" smtClean="0">
                <a:latin typeface="+mj-lt"/>
              </a:rPr>
            </a:br>
            <a:r>
              <a:rPr lang="en-US" sz="3200" b="1" dirty="0" smtClean="0">
                <a:latin typeface="+mj-lt"/>
              </a:rPr>
              <a:t/>
            </a:r>
            <a:br>
              <a:rPr lang="en-US" sz="3200" b="1" dirty="0" smtClean="0">
                <a:latin typeface="+mj-lt"/>
              </a:rPr>
            </a:br>
            <a:r>
              <a:rPr lang="en-US" sz="3200" dirty="0" smtClean="0">
                <a:latin typeface="+mj-lt"/>
              </a:rPr>
              <a:t>It </a:t>
            </a:r>
            <a:r>
              <a:rPr lang="en-US" sz="3200" dirty="0">
                <a:latin typeface="+mj-lt"/>
              </a:rPr>
              <a:t>is the people who respond to business needs and drive the development process. If the process or the tools drive </a:t>
            </a:r>
            <a:r>
              <a:rPr lang="en-US" sz="3200" dirty="0" smtClean="0">
                <a:latin typeface="+mj-lt"/>
              </a:rPr>
              <a:t>development</a:t>
            </a:r>
            <a:br>
              <a:rPr lang="en-US" sz="3200" dirty="0" smtClean="0">
                <a:latin typeface="+mj-lt"/>
              </a:rPr>
            </a:br>
            <a:r>
              <a:rPr lang="en-US" sz="3200" dirty="0" smtClean="0">
                <a:latin typeface="+mj-lt"/>
              </a:rPr>
              <a:t/>
            </a:r>
            <a:br>
              <a:rPr lang="en-US" sz="3200" dirty="0" smtClean="0">
                <a:latin typeface="+mj-lt"/>
              </a:rPr>
            </a:br>
            <a:r>
              <a:rPr lang="en-US" sz="3200" dirty="0" smtClean="0">
                <a:latin typeface="+mj-lt"/>
              </a:rPr>
              <a:t>The </a:t>
            </a:r>
            <a:r>
              <a:rPr lang="en-US" sz="3200" dirty="0">
                <a:latin typeface="+mj-lt"/>
              </a:rPr>
              <a:t>team is less responsive to change and less likely to meet customer needs</a:t>
            </a:r>
            <a:r>
              <a:rPr lang="en-US" sz="3200" dirty="0" smtClean="0">
                <a:latin typeface="+mj-lt"/>
              </a:rPr>
              <a:t>.</a:t>
            </a:r>
            <a:br>
              <a:rPr lang="en-US" sz="3200" dirty="0" smtClean="0">
                <a:latin typeface="+mj-lt"/>
              </a:rPr>
            </a:br>
            <a:r>
              <a:rPr lang="en-US" sz="3200" dirty="0" smtClean="0">
                <a:latin typeface="+mj-lt"/>
              </a:rPr>
              <a:t> </a:t>
            </a:r>
            <a:r>
              <a:rPr lang="en-US" sz="3200" dirty="0">
                <a:latin typeface="+mj-lt"/>
              </a:rPr>
              <a:t>Communication is an example of the difference between valuing individuals versus process. </a:t>
            </a:r>
            <a:r>
              <a:rPr lang="en-US" sz="3200" dirty="0" smtClean="0">
                <a:latin typeface="+mj-lt"/>
              </a:rPr>
              <a:t/>
            </a:r>
            <a:br>
              <a:rPr lang="en-US" sz="3200" dirty="0" smtClean="0">
                <a:latin typeface="+mj-lt"/>
              </a:rPr>
            </a:br>
            <a:r>
              <a:rPr lang="en-US" sz="3200" b="1" i="1" dirty="0">
                <a:latin typeface="+mj-lt"/>
              </a:rPr>
              <a:t/>
            </a:r>
            <a:br>
              <a:rPr lang="en-US" sz="3200" b="1" i="1" dirty="0">
                <a:latin typeface="+mj-lt"/>
              </a:rPr>
            </a:br>
            <a:r>
              <a:rPr lang="en-US" sz="3200" b="1" i="1" dirty="0">
                <a:latin typeface="+mj-lt"/>
              </a:rPr>
              <a:t>2. Working Software Over Comprehensive </a:t>
            </a:r>
            <a:r>
              <a:rPr lang="en-US" sz="3200" b="1" i="1" dirty="0" smtClean="0">
                <a:latin typeface="+mj-lt"/>
              </a:rPr>
              <a:t>Documentation</a:t>
            </a:r>
            <a:br>
              <a:rPr lang="en-US" sz="3200" b="1" i="1" dirty="0" smtClean="0">
                <a:latin typeface="+mj-lt"/>
              </a:rPr>
            </a:br>
            <a:r>
              <a:rPr lang="en-US" sz="3200" b="1" dirty="0" smtClean="0">
                <a:latin typeface="+mj-lt"/>
              </a:rPr>
              <a:t/>
            </a:r>
            <a:br>
              <a:rPr lang="en-US" sz="3200" b="1" dirty="0" smtClean="0">
                <a:latin typeface="+mj-lt"/>
              </a:rPr>
            </a:br>
            <a:r>
              <a:rPr lang="en-US" sz="3200" dirty="0">
                <a:latin typeface="+mj-lt"/>
              </a:rPr>
              <a:t>Agile does not eliminate documentation, but it streamlines it in a form that gives the developer what is needed to do the work without getting bogged down in minutiae</a:t>
            </a:r>
            <a:r>
              <a:rPr lang="en-US" sz="3200" dirty="0" smtClean="0">
                <a:latin typeface="+mj-lt"/>
              </a:rPr>
              <a:t>.</a:t>
            </a:r>
            <a:br>
              <a:rPr lang="en-US" sz="3200" dirty="0" smtClean="0">
                <a:latin typeface="+mj-lt"/>
              </a:rPr>
            </a:br>
            <a:r>
              <a:rPr lang="en-US" sz="3200" dirty="0">
                <a:latin typeface="+mj-lt"/>
              </a:rPr>
              <a:t/>
            </a:r>
            <a:br>
              <a:rPr lang="en-US" sz="3200" dirty="0">
                <a:latin typeface="+mj-lt"/>
              </a:rPr>
            </a:br>
            <a:r>
              <a:rPr lang="en-US" sz="3200" dirty="0" smtClean="0">
                <a:latin typeface="+mj-lt"/>
              </a:rPr>
              <a:t> </a:t>
            </a:r>
            <a:r>
              <a:rPr lang="en-US" sz="3200" dirty="0">
                <a:latin typeface="+mj-lt"/>
              </a:rPr>
              <a:t>Agile documents requirements as user stories, which are sufficient for a software developer to begin the task of building a new function.</a:t>
            </a:r>
            <a:r>
              <a:rPr lang="en-US" sz="3200" dirty="0" smtClean="0">
                <a:latin typeface="+mj-lt"/>
              </a:rPr>
              <a:t/>
            </a:r>
            <a:br>
              <a:rPr lang="en-US" sz="3200" dirty="0" smtClean="0">
                <a:latin typeface="+mj-lt"/>
              </a:rPr>
            </a:br>
            <a:r>
              <a:rPr lang="en-US" sz="3200" dirty="0">
                <a:latin typeface="+mj-lt"/>
              </a:rPr>
              <a:t/>
            </a:r>
            <a:br>
              <a:rPr lang="en-US" sz="3200" dirty="0">
                <a:latin typeface="+mj-lt"/>
              </a:rPr>
            </a:br>
            <a:r>
              <a:rPr lang="en-US" sz="3200" dirty="0" smtClean="0">
                <a:latin typeface="+mj-lt"/>
              </a:rPr>
              <a:t/>
            </a:r>
            <a:br>
              <a:rPr lang="en-US" sz="3200" dirty="0" smtClean="0">
                <a:latin typeface="+mj-lt"/>
              </a:rPr>
            </a:br>
            <a:endParaRPr lang="en-US" sz="3200" dirty="0">
              <a:latin typeface="+mj-lt"/>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242800" y="8991600"/>
            <a:ext cx="609600" cy="609600"/>
          </a:xfrm>
          <a:prstGeom prst="rect">
            <a:avLst/>
          </a:prstGeom>
        </p:spPr>
      </p:pic>
    </p:spTree>
    <p:extLst>
      <p:ext uri="{BB962C8B-B14F-4D97-AF65-F5344CB8AC3E}">
        <p14:creationId xmlns:p14="http://schemas.microsoft.com/office/powerpoint/2010/main" val="452794025"/>
      </p:ext>
    </p:extLst>
  </p:cSld>
  <p:clrMapOvr>
    <a:masterClrMapping/>
  </p:clrMapOvr>
  <mc:AlternateContent xmlns:mc="http://schemas.openxmlformats.org/markup-compatibility/2006">
    <mc:Choice xmlns:p14="http://schemas.microsoft.com/office/powerpoint/2010/main" Requires="p14">
      <p:transition spd="slow" p14:dur="1500" advTm="266786">
        <p:split orient="vert"/>
      </p:transition>
    </mc:Choice>
    <mc:Fallback>
      <p:transition spd="slow" advTm="266786">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0778" y="0"/>
            <a:ext cx="12023242" cy="9848850"/>
          </a:xfrm>
        </p:spPr>
        <p:txBody>
          <a:bodyPr/>
          <a:lstStyle/>
          <a:p>
            <a:r>
              <a:rPr lang="en-US" sz="3200" b="1" i="1" dirty="0">
                <a:latin typeface="+mj-lt"/>
              </a:rPr>
              <a:t>3. Customer Collaboration Over Contract Negotiation</a:t>
            </a:r>
            <a:r>
              <a:rPr lang="en-US" sz="3200" b="1" dirty="0">
                <a:latin typeface="+mj-lt"/>
              </a:rPr>
              <a:t/>
            </a:r>
            <a:br>
              <a:rPr lang="en-US" sz="3200" b="1" dirty="0">
                <a:latin typeface="+mj-lt"/>
              </a:rPr>
            </a:br>
            <a:r>
              <a:rPr lang="en-US" sz="3200" b="1" dirty="0">
                <a:latin typeface="+mj-lt"/>
              </a:rPr>
              <a:t/>
            </a:r>
            <a:br>
              <a:rPr lang="en-US" sz="3200" b="1" dirty="0">
                <a:latin typeface="+mj-lt"/>
              </a:rPr>
            </a:br>
            <a:r>
              <a:rPr lang="en-US" sz="3200" dirty="0">
                <a:latin typeface="+mj-lt"/>
              </a:rPr>
              <a:t>The Agile Manifesto describes a customer who is engaged and collaborates throughout the development process, making</a:t>
            </a:r>
            <a:r>
              <a:rPr lang="en-US" sz="3200" dirty="0" smtClean="0">
                <a:latin typeface="+mj-lt"/>
              </a:rPr>
              <a:t>.</a:t>
            </a:r>
            <a:br>
              <a:rPr lang="en-US" sz="3200" dirty="0" smtClean="0">
                <a:latin typeface="+mj-lt"/>
              </a:rPr>
            </a:br>
            <a:r>
              <a:rPr lang="en-US" sz="3200" dirty="0" smtClean="0">
                <a:latin typeface="+mj-lt"/>
              </a:rPr>
              <a:t/>
            </a:r>
            <a:br>
              <a:rPr lang="en-US" sz="3200" dirty="0" smtClean="0">
                <a:latin typeface="+mj-lt"/>
              </a:rPr>
            </a:br>
            <a:r>
              <a:rPr lang="en-US" sz="3200" dirty="0" smtClean="0">
                <a:latin typeface="+mj-lt"/>
              </a:rPr>
              <a:t> </a:t>
            </a:r>
            <a:r>
              <a:rPr lang="en-US" sz="3200" dirty="0">
                <a:latin typeface="+mj-lt"/>
              </a:rPr>
              <a:t>This makes it far easier for development to meet their needs of the customer</a:t>
            </a:r>
            <a:r>
              <a:rPr lang="en-US" sz="3200" dirty="0" smtClean="0">
                <a:latin typeface="+mj-lt"/>
              </a:rPr>
              <a:t>.</a:t>
            </a:r>
            <a:br>
              <a:rPr lang="en-US" sz="3200" dirty="0" smtClean="0">
                <a:latin typeface="+mj-lt"/>
              </a:rPr>
            </a:br>
            <a:r>
              <a:rPr lang="en-US" sz="3200" dirty="0" smtClean="0">
                <a:latin typeface="+mj-lt"/>
              </a:rPr>
              <a:t> </a:t>
            </a:r>
            <a:br>
              <a:rPr lang="en-US" sz="3200" dirty="0" smtClean="0">
                <a:latin typeface="+mj-lt"/>
              </a:rPr>
            </a:br>
            <a:r>
              <a:rPr lang="en-US" sz="3200" dirty="0" smtClean="0">
                <a:latin typeface="+mj-lt"/>
              </a:rPr>
              <a:t>Agile </a:t>
            </a:r>
            <a:r>
              <a:rPr lang="en-US" sz="3200" dirty="0">
                <a:latin typeface="+mj-lt"/>
              </a:rPr>
              <a:t>methods may include the customer at intervals for periodic demos, but a project could just as easily have an end-user as a daily part of the team and attending all meetings, ensuring the product meets the business needs of the customer.</a:t>
            </a:r>
            <a:br>
              <a:rPr lang="en-US" sz="3200" dirty="0">
                <a:latin typeface="+mj-lt"/>
              </a:rPr>
            </a:br>
            <a:r>
              <a:rPr lang="en-US" sz="3200" dirty="0">
                <a:latin typeface="+mj-lt"/>
              </a:rPr>
              <a:t/>
            </a:r>
            <a:br>
              <a:rPr lang="en-US" sz="3200" dirty="0">
                <a:latin typeface="+mj-lt"/>
              </a:rPr>
            </a:br>
            <a:r>
              <a:rPr lang="en-US" sz="3200" b="1" i="1" dirty="0">
                <a:latin typeface="+mj-lt"/>
              </a:rPr>
              <a:t>4. Responding to Change Over Following a Plan</a:t>
            </a:r>
            <a:r>
              <a:rPr lang="en-US" sz="3200" b="1" dirty="0">
                <a:latin typeface="+mj-lt"/>
              </a:rPr>
              <a:t/>
            </a:r>
            <a:br>
              <a:rPr lang="en-US" sz="3200" b="1" dirty="0">
                <a:latin typeface="+mj-lt"/>
              </a:rPr>
            </a:br>
            <a:r>
              <a:rPr lang="en-US" sz="3200" b="1" dirty="0">
                <a:latin typeface="+mj-lt"/>
              </a:rPr>
              <a:t/>
            </a:r>
            <a:br>
              <a:rPr lang="en-US" sz="3200" b="1" dirty="0">
                <a:latin typeface="+mj-lt"/>
              </a:rPr>
            </a:br>
            <a:r>
              <a:rPr lang="en-US" sz="3200" dirty="0">
                <a:latin typeface="+mj-lt"/>
              </a:rPr>
              <a:t>With Agile, the shortness of an iteration means priorities can be shifted from iteration to iteration and new features can be added into the next iteration. </a:t>
            </a:r>
            <a:r>
              <a:rPr lang="en-US" sz="3200" dirty="0" smtClean="0">
                <a:latin typeface="+mj-lt"/>
              </a:rPr>
              <a:t/>
            </a:r>
            <a:br>
              <a:rPr lang="en-US" sz="3200" dirty="0" smtClean="0">
                <a:latin typeface="+mj-lt"/>
              </a:rPr>
            </a:br>
            <a:r>
              <a:rPr lang="en-US" sz="3200" dirty="0" err="1" smtClean="0">
                <a:latin typeface="+mj-lt"/>
              </a:rPr>
              <a:t>Agile’s</a:t>
            </a:r>
            <a:r>
              <a:rPr lang="en-US" sz="3200" dirty="0" smtClean="0">
                <a:latin typeface="+mj-lt"/>
              </a:rPr>
              <a:t> </a:t>
            </a:r>
            <a:r>
              <a:rPr lang="en-US" sz="3200" dirty="0">
                <a:latin typeface="+mj-lt"/>
              </a:rPr>
              <a:t>view is that changes always improve a project; changes provide additional value.</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242800" y="8991600"/>
            <a:ext cx="609600" cy="609600"/>
          </a:xfrm>
          <a:prstGeom prst="rect">
            <a:avLst/>
          </a:prstGeom>
        </p:spPr>
      </p:pic>
    </p:spTree>
    <p:extLst>
      <p:ext uri="{BB962C8B-B14F-4D97-AF65-F5344CB8AC3E}">
        <p14:creationId xmlns:p14="http://schemas.microsoft.com/office/powerpoint/2010/main" val="2053280128"/>
      </p:ext>
    </p:extLst>
  </p:cSld>
  <p:clrMapOvr>
    <a:masterClrMapping/>
  </p:clrMapOvr>
  <mc:AlternateContent xmlns:mc="http://schemas.openxmlformats.org/markup-compatibility/2006">
    <mc:Choice xmlns:p14="http://schemas.microsoft.com/office/powerpoint/2010/main" Requires="p14">
      <p:transition spd="slow" p14:dur="1500" advTm="186004">
        <p:split orient="vert"/>
      </p:transition>
    </mc:Choice>
    <mc:Fallback>
      <p:transition spd="slow" advTm="186004">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0" y="0"/>
            <a:ext cx="13004800" cy="9753600"/>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242800" y="8991600"/>
            <a:ext cx="609600" cy="609600"/>
          </a:xfrm>
          <a:prstGeom prst="rect">
            <a:avLst/>
          </a:prstGeom>
        </p:spPr>
      </p:pic>
    </p:spTree>
    <p:extLst>
      <p:ext uri="{BB962C8B-B14F-4D97-AF65-F5344CB8AC3E}">
        <p14:creationId xmlns:p14="http://schemas.microsoft.com/office/powerpoint/2010/main" val="2622403076"/>
      </p:ext>
    </p:extLst>
  </p:cSld>
  <p:clrMapOvr>
    <a:masterClrMapping/>
  </p:clrMapOvr>
  <mc:AlternateContent xmlns:mc="http://schemas.openxmlformats.org/markup-compatibility/2006">
    <mc:Choice xmlns:p14="http://schemas.microsoft.com/office/powerpoint/2010/main" Requires="p14">
      <p:transition spd="slow" p14:dur="1500" advTm="48439">
        <p:split orient="vert"/>
      </p:transition>
    </mc:Choice>
    <mc:Fallback>
      <p:transition spd="slow" advTm="48439">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3"/>
            <a:ext cx="70691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6257925" cy="665480"/>
          </a:xfrm>
          <a:prstGeom prst="rect">
            <a:avLst/>
          </a:prstGeom>
        </p:spPr>
        <p:txBody>
          <a:bodyPr vert="horz" wrap="square" lIns="0" tIns="12700" rIns="0" bIns="0" rtlCol="0">
            <a:spAutoFit/>
          </a:bodyPr>
          <a:lstStyle/>
          <a:p>
            <a:pPr marL="12700">
              <a:lnSpc>
                <a:spcPct val="100000"/>
              </a:lnSpc>
              <a:spcBef>
                <a:spcPts val="100"/>
              </a:spcBef>
            </a:pPr>
            <a:r>
              <a:rPr sz="4200" b="1" spc="-330" dirty="0">
                <a:latin typeface="Trebuchet MS"/>
                <a:cs typeface="Trebuchet MS"/>
              </a:rPr>
              <a:t>1. </a:t>
            </a:r>
            <a:r>
              <a:rPr sz="4200" b="1" spc="55" dirty="0">
                <a:latin typeface="Trebuchet MS"/>
                <a:cs typeface="Trebuchet MS"/>
              </a:rPr>
              <a:t>Satisfaction </a:t>
            </a:r>
            <a:r>
              <a:rPr sz="4200" b="1" spc="-235" dirty="0">
                <a:latin typeface="Trebuchet MS"/>
                <a:cs typeface="Trebuchet MS"/>
              </a:rPr>
              <a:t>&amp;</a:t>
            </a:r>
            <a:r>
              <a:rPr sz="4200" b="1" spc="-220" dirty="0">
                <a:latin typeface="Trebuchet MS"/>
                <a:cs typeface="Trebuchet MS"/>
              </a:rPr>
              <a:t> </a:t>
            </a:r>
            <a:r>
              <a:rPr sz="4200" b="1" spc="10" dirty="0">
                <a:latin typeface="Trebuchet MS"/>
                <a:cs typeface="Trebuchet MS"/>
              </a:rPr>
              <a:t>delivery</a:t>
            </a:r>
            <a:endParaRPr sz="4200">
              <a:latin typeface="Trebuchet MS"/>
              <a:cs typeface="Trebuchet MS"/>
            </a:endParaRPr>
          </a:p>
        </p:txBody>
      </p:sp>
      <p:sp>
        <p:nvSpPr>
          <p:cNvPr id="5" name="object 5"/>
          <p:cNvSpPr txBox="1"/>
          <p:nvPr/>
        </p:nvSpPr>
        <p:spPr>
          <a:xfrm>
            <a:off x="4419600" y="2578100"/>
            <a:ext cx="8249920" cy="5019040"/>
          </a:xfrm>
          <a:prstGeom prst="rect">
            <a:avLst/>
          </a:prstGeom>
        </p:spPr>
        <p:txBody>
          <a:bodyPr vert="horz" wrap="square" lIns="0" tIns="12700" rIns="0" bIns="0" rtlCol="0">
            <a:spAutoFit/>
          </a:bodyPr>
          <a:lstStyle/>
          <a:p>
            <a:pPr marL="12700">
              <a:lnSpc>
                <a:spcPct val="100000"/>
              </a:lnSpc>
              <a:spcBef>
                <a:spcPts val="100"/>
              </a:spcBef>
            </a:pPr>
            <a:r>
              <a:rPr sz="3600" spc="65" dirty="0">
                <a:solidFill>
                  <a:srgbClr val="BC3E36"/>
                </a:solidFill>
                <a:latin typeface="Verdana"/>
                <a:cs typeface="Verdana"/>
              </a:rPr>
              <a:t>Our </a:t>
            </a:r>
            <a:r>
              <a:rPr sz="3600" dirty="0">
                <a:solidFill>
                  <a:srgbClr val="BC3E36"/>
                </a:solidFill>
                <a:latin typeface="Verdana"/>
                <a:cs typeface="Verdana"/>
              </a:rPr>
              <a:t>highest </a:t>
            </a:r>
            <a:r>
              <a:rPr sz="3600" spc="30" dirty="0">
                <a:solidFill>
                  <a:srgbClr val="BC3E36"/>
                </a:solidFill>
                <a:latin typeface="Verdana"/>
                <a:cs typeface="Verdana"/>
              </a:rPr>
              <a:t>priority </a:t>
            </a:r>
            <a:r>
              <a:rPr sz="3600" spc="-45" dirty="0">
                <a:solidFill>
                  <a:srgbClr val="BC3E36"/>
                </a:solidFill>
                <a:latin typeface="Verdana"/>
                <a:cs typeface="Verdana"/>
              </a:rPr>
              <a:t>is</a:t>
            </a:r>
            <a:r>
              <a:rPr sz="3600" spc="-865" dirty="0">
                <a:solidFill>
                  <a:srgbClr val="BC3E36"/>
                </a:solidFill>
                <a:latin typeface="Verdana"/>
                <a:cs typeface="Verdana"/>
              </a:rPr>
              <a:t> </a:t>
            </a:r>
            <a:r>
              <a:rPr sz="3600" spc="15" dirty="0">
                <a:solidFill>
                  <a:srgbClr val="BC3E36"/>
                </a:solidFill>
                <a:latin typeface="Verdana"/>
                <a:cs typeface="Verdana"/>
              </a:rPr>
              <a:t>to</a:t>
            </a:r>
            <a:endParaRPr sz="3600">
              <a:latin typeface="Verdana"/>
              <a:cs typeface="Verdana"/>
            </a:endParaRPr>
          </a:p>
          <a:p>
            <a:pPr marL="12700">
              <a:lnSpc>
                <a:spcPts val="8100"/>
              </a:lnSpc>
              <a:spcBef>
                <a:spcPts val="280"/>
              </a:spcBef>
            </a:pPr>
            <a:r>
              <a:rPr sz="7000" spc="85" dirty="0">
                <a:solidFill>
                  <a:srgbClr val="BC3E36"/>
                </a:solidFill>
                <a:latin typeface="Georgia"/>
                <a:cs typeface="Georgia"/>
              </a:rPr>
              <a:t>satisfy </a:t>
            </a:r>
            <a:r>
              <a:rPr sz="7000" spc="229" dirty="0">
                <a:solidFill>
                  <a:srgbClr val="BC3E36"/>
                </a:solidFill>
                <a:latin typeface="Georgia"/>
                <a:cs typeface="Georgia"/>
              </a:rPr>
              <a:t>the</a:t>
            </a:r>
            <a:r>
              <a:rPr sz="7000" spc="-210" dirty="0">
                <a:solidFill>
                  <a:srgbClr val="BC3E36"/>
                </a:solidFill>
                <a:latin typeface="Georgia"/>
                <a:cs typeface="Georgia"/>
              </a:rPr>
              <a:t> </a:t>
            </a:r>
            <a:r>
              <a:rPr sz="7000" spc="204" dirty="0">
                <a:solidFill>
                  <a:srgbClr val="BC3E36"/>
                </a:solidFill>
                <a:latin typeface="Georgia"/>
                <a:cs typeface="Georgia"/>
              </a:rPr>
              <a:t>customer</a:t>
            </a:r>
            <a:endParaRPr sz="7000">
              <a:latin typeface="Georgia"/>
              <a:cs typeface="Georgia"/>
            </a:endParaRPr>
          </a:p>
          <a:p>
            <a:pPr marL="12700">
              <a:lnSpc>
                <a:spcPts val="4020"/>
              </a:lnSpc>
            </a:pPr>
            <a:r>
              <a:rPr sz="3600" spc="-25" dirty="0">
                <a:solidFill>
                  <a:srgbClr val="BC3E36"/>
                </a:solidFill>
                <a:latin typeface="Verdana"/>
                <a:cs typeface="Verdana"/>
              </a:rPr>
              <a:t>through </a:t>
            </a:r>
            <a:r>
              <a:rPr sz="3600" spc="55" dirty="0">
                <a:solidFill>
                  <a:srgbClr val="BC3E36"/>
                </a:solidFill>
                <a:latin typeface="Verdana"/>
                <a:cs typeface="Verdana"/>
              </a:rPr>
              <a:t>early</a:t>
            </a:r>
            <a:r>
              <a:rPr sz="3600" spc="-360" dirty="0">
                <a:solidFill>
                  <a:srgbClr val="BC3E36"/>
                </a:solidFill>
                <a:latin typeface="Verdana"/>
                <a:cs typeface="Verdana"/>
              </a:rPr>
              <a:t> </a:t>
            </a:r>
            <a:r>
              <a:rPr sz="3600" dirty="0">
                <a:solidFill>
                  <a:srgbClr val="BC3E36"/>
                </a:solidFill>
                <a:latin typeface="Verdana"/>
                <a:cs typeface="Verdana"/>
              </a:rPr>
              <a:t>and</a:t>
            </a:r>
            <a:endParaRPr sz="3600">
              <a:latin typeface="Verdana"/>
              <a:cs typeface="Verdana"/>
            </a:endParaRPr>
          </a:p>
          <a:p>
            <a:pPr marL="1826895" marR="1737360">
              <a:lnSpc>
                <a:spcPct val="101200"/>
              </a:lnSpc>
              <a:spcBef>
                <a:spcPts val="1780"/>
              </a:spcBef>
            </a:pPr>
            <a:r>
              <a:rPr sz="7000" spc="204" dirty="0">
                <a:solidFill>
                  <a:srgbClr val="BC3E36"/>
                </a:solidFill>
                <a:latin typeface="Georgia"/>
                <a:cs typeface="Georgia"/>
              </a:rPr>
              <a:t>continuous  </a:t>
            </a:r>
            <a:r>
              <a:rPr sz="7000" spc="90" dirty="0">
                <a:solidFill>
                  <a:srgbClr val="BC3E36"/>
                </a:solidFill>
                <a:latin typeface="Georgia"/>
                <a:cs typeface="Georgia"/>
              </a:rPr>
              <a:t>delivery</a:t>
            </a:r>
            <a:endParaRPr sz="7000">
              <a:latin typeface="Georgia"/>
              <a:cs typeface="Georgia"/>
            </a:endParaRPr>
          </a:p>
          <a:p>
            <a:pPr marL="1826895">
              <a:lnSpc>
                <a:spcPts val="3820"/>
              </a:lnSpc>
            </a:pPr>
            <a:r>
              <a:rPr sz="3600" spc="-15" dirty="0">
                <a:solidFill>
                  <a:srgbClr val="FFFFFF"/>
                </a:solidFill>
                <a:latin typeface="Verdana"/>
                <a:cs typeface="Verdana"/>
              </a:rPr>
              <a:t>of </a:t>
            </a:r>
            <a:r>
              <a:rPr sz="3600" spc="15" dirty="0">
                <a:solidFill>
                  <a:srgbClr val="FFFFFF"/>
                </a:solidFill>
                <a:latin typeface="Verdana"/>
                <a:cs typeface="Verdana"/>
              </a:rPr>
              <a:t>valuable</a:t>
            </a:r>
            <a:r>
              <a:rPr sz="3600" spc="-375" dirty="0">
                <a:solidFill>
                  <a:srgbClr val="FFFFFF"/>
                </a:solidFill>
                <a:latin typeface="Verdana"/>
                <a:cs typeface="Verdana"/>
              </a:rPr>
              <a:t> </a:t>
            </a:r>
            <a:r>
              <a:rPr sz="3600" spc="-10" dirty="0">
                <a:solidFill>
                  <a:srgbClr val="FFFFFF"/>
                </a:solidFill>
                <a:latin typeface="Verdana"/>
                <a:cs typeface="Verdana"/>
              </a:rPr>
              <a:t>software</a:t>
            </a:r>
            <a:endParaRPr sz="3600">
              <a:latin typeface="Verdana"/>
              <a:cs typeface="Verdana"/>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40155">
        <p:split orient="vert"/>
      </p:transition>
    </mc:Choice>
    <mc:Fallback>
      <p:transition spd="slow" advTm="40155">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3004800" cy="9753600"/>
          </a:xfrm>
          <a:prstGeom prst="rect">
            <a:avLst/>
          </a:prstGeom>
          <a:blipFill>
            <a:blip r:embed="rId4" cstate="print"/>
            <a:stretch>
              <a:fillRect/>
            </a:stretch>
          </a:blipFill>
        </p:spPr>
        <p:txBody>
          <a:bodyPr wrap="square" lIns="0" tIns="0" rIns="0" bIns="0" rtlCol="0"/>
          <a:lstStyle/>
          <a:p>
            <a:endParaRPr/>
          </a:p>
        </p:txBody>
      </p:sp>
      <p:sp>
        <p:nvSpPr>
          <p:cNvPr id="3" name="object 3"/>
          <p:cNvSpPr/>
          <p:nvPr/>
        </p:nvSpPr>
        <p:spPr>
          <a:xfrm>
            <a:off x="0" y="518693"/>
            <a:ext cx="7069189" cy="1384300"/>
          </a:xfrm>
          <a:prstGeom prst="rect">
            <a:avLst/>
          </a:prstGeom>
          <a:blipFill>
            <a:blip r:embed="rId5"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306672" y="831850"/>
            <a:ext cx="5543550" cy="665480"/>
          </a:xfrm>
          <a:prstGeom prst="rect">
            <a:avLst/>
          </a:prstGeom>
        </p:spPr>
        <p:txBody>
          <a:bodyPr vert="horz" wrap="square" lIns="0" tIns="12700" rIns="0" bIns="0" rtlCol="0">
            <a:spAutoFit/>
          </a:bodyPr>
          <a:lstStyle/>
          <a:p>
            <a:pPr marL="12700">
              <a:lnSpc>
                <a:spcPct val="100000"/>
              </a:lnSpc>
              <a:spcBef>
                <a:spcPts val="100"/>
              </a:spcBef>
            </a:pPr>
            <a:r>
              <a:rPr sz="4200" b="1" spc="-225" dirty="0">
                <a:latin typeface="Trebuchet MS"/>
                <a:cs typeface="Trebuchet MS"/>
              </a:rPr>
              <a:t>2. </a:t>
            </a:r>
            <a:r>
              <a:rPr sz="4200" b="1" spc="105" dirty="0">
                <a:latin typeface="Trebuchet MS"/>
                <a:cs typeface="Trebuchet MS"/>
              </a:rPr>
              <a:t>Welcome</a:t>
            </a:r>
            <a:r>
              <a:rPr sz="4200" b="1" spc="-229" dirty="0">
                <a:latin typeface="Trebuchet MS"/>
                <a:cs typeface="Trebuchet MS"/>
              </a:rPr>
              <a:t> </a:t>
            </a:r>
            <a:r>
              <a:rPr sz="4200" b="1" spc="220" dirty="0">
                <a:latin typeface="Trebuchet MS"/>
                <a:cs typeface="Trebuchet MS"/>
              </a:rPr>
              <a:t>changing</a:t>
            </a:r>
            <a:endParaRPr sz="4200">
              <a:latin typeface="Trebuchet MS"/>
              <a:cs typeface="Trebuchet MS"/>
            </a:endParaRPr>
          </a:p>
        </p:txBody>
      </p:sp>
      <p:sp>
        <p:nvSpPr>
          <p:cNvPr id="5" name="object 5"/>
          <p:cNvSpPr txBox="1"/>
          <p:nvPr/>
        </p:nvSpPr>
        <p:spPr>
          <a:xfrm>
            <a:off x="303488" y="1911350"/>
            <a:ext cx="7809865" cy="3482340"/>
          </a:xfrm>
          <a:prstGeom prst="rect">
            <a:avLst/>
          </a:prstGeom>
        </p:spPr>
        <p:txBody>
          <a:bodyPr vert="horz" wrap="square" lIns="0" tIns="0" rIns="0" bIns="0" rtlCol="0">
            <a:spAutoFit/>
          </a:bodyPr>
          <a:lstStyle/>
          <a:p>
            <a:pPr marL="12700" marR="5080">
              <a:lnSpc>
                <a:spcPct val="101200"/>
              </a:lnSpc>
            </a:pPr>
            <a:r>
              <a:rPr sz="7000" spc="229" dirty="0">
                <a:latin typeface="Georgia"/>
                <a:cs typeface="Georgia"/>
              </a:rPr>
              <a:t>Welcome</a:t>
            </a:r>
            <a:r>
              <a:rPr sz="7000" spc="-100" dirty="0">
                <a:latin typeface="Georgia"/>
                <a:cs typeface="Georgia"/>
              </a:rPr>
              <a:t> </a:t>
            </a:r>
            <a:r>
              <a:rPr sz="7000" spc="130" dirty="0">
                <a:latin typeface="Georgia"/>
                <a:cs typeface="Georgia"/>
              </a:rPr>
              <a:t>changing  </a:t>
            </a:r>
            <a:r>
              <a:rPr sz="7000" spc="110" dirty="0">
                <a:latin typeface="Georgia"/>
                <a:cs typeface="Georgia"/>
              </a:rPr>
              <a:t>requirements</a:t>
            </a:r>
            <a:endParaRPr sz="7000">
              <a:latin typeface="Georgia"/>
              <a:cs typeface="Georgia"/>
            </a:endParaRPr>
          </a:p>
          <a:p>
            <a:pPr marL="12700" marR="127635">
              <a:lnSpc>
                <a:spcPct val="76400"/>
              </a:lnSpc>
              <a:spcBef>
                <a:spcPts val="3715"/>
              </a:spcBef>
            </a:pPr>
            <a:r>
              <a:rPr sz="3600" spc="-55" dirty="0">
                <a:latin typeface="Verdana"/>
                <a:cs typeface="Verdana"/>
              </a:rPr>
              <a:t>even </a:t>
            </a:r>
            <a:r>
              <a:rPr sz="3600" spc="-30" dirty="0">
                <a:latin typeface="Verdana"/>
                <a:cs typeface="Verdana"/>
              </a:rPr>
              <a:t>late </a:t>
            </a:r>
            <a:r>
              <a:rPr sz="3600" spc="-25" dirty="0">
                <a:latin typeface="Verdana"/>
                <a:cs typeface="Verdana"/>
              </a:rPr>
              <a:t>in </a:t>
            </a:r>
            <a:r>
              <a:rPr sz="3600" spc="-45" dirty="0">
                <a:latin typeface="Verdana"/>
                <a:cs typeface="Verdana"/>
              </a:rPr>
              <a:t>development. </a:t>
            </a:r>
            <a:r>
              <a:rPr sz="3600" spc="-10" dirty="0">
                <a:latin typeface="Verdana"/>
                <a:cs typeface="Verdana"/>
              </a:rPr>
              <a:t>Agile  </a:t>
            </a:r>
            <a:r>
              <a:rPr sz="3600" dirty="0">
                <a:latin typeface="Verdana"/>
                <a:cs typeface="Verdana"/>
              </a:rPr>
              <a:t>processes </a:t>
            </a:r>
            <a:r>
              <a:rPr sz="3600" spc="-15" dirty="0">
                <a:latin typeface="Verdana"/>
                <a:cs typeface="Verdana"/>
              </a:rPr>
              <a:t>harness </a:t>
            </a:r>
            <a:r>
              <a:rPr sz="3600" spc="60" dirty="0">
                <a:latin typeface="Verdana"/>
                <a:cs typeface="Verdana"/>
              </a:rPr>
              <a:t>change </a:t>
            </a:r>
            <a:r>
              <a:rPr sz="3600" spc="5" dirty="0">
                <a:latin typeface="Verdana"/>
                <a:cs typeface="Verdana"/>
              </a:rPr>
              <a:t>for</a:t>
            </a:r>
            <a:r>
              <a:rPr sz="3600" spc="-825" dirty="0">
                <a:latin typeface="Verdana"/>
                <a:cs typeface="Verdana"/>
              </a:rPr>
              <a:t> </a:t>
            </a:r>
            <a:r>
              <a:rPr sz="3600" spc="-30" dirty="0">
                <a:latin typeface="Verdana"/>
                <a:cs typeface="Verdana"/>
              </a:rPr>
              <a:t>the</a:t>
            </a:r>
            <a:endParaRPr sz="3600">
              <a:latin typeface="Verdana"/>
              <a:cs typeface="Verdana"/>
            </a:endParaRPr>
          </a:p>
        </p:txBody>
      </p:sp>
      <p:sp>
        <p:nvSpPr>
          <p:cNvPr id="6" name="object 6"/>
          <p:cNvSpPr txBox="1"/>
          <p:nvPr/>
        </p:nvSpPr>
        <p:spPr>
          <a:xfrm>
            <a:off x="303488" y="7435850"/>
            <a:ext cx="9540875" cy="2171700"/>
          </a:xfrm>
          <a:prstGeom prst="rect">
            <a:avLst/>
          </a:prstGeom>
        </p:spPr>
        <p:txBody>
          <a:bodyPr vert="horz" wrap="square" lIns="0" tIns="0" rIns="0" bIns="0" rtlCol="0">
            <a:spAutoFit/>
          </a:bodyPr>
          <a:lstStyle/>
          <a:p>
            <a:pPr marL="12700" marR="5080">
              <a:lnSpc>
                <a:spcPct val="101200"/>
              </a:lnSpc>
            </a:pPr>
            <a:r>
              <a:rPr sz="7000" spc="140" dirty="0">
                <a:solidFill>
                  <a:srgbClr val="FFFFFF"/>
                </a:solidFill>
                <a:latin typeface="Georgia"/>
                <a:cs typeface="Georgia"/>
              </a:rPr>
              <a:t>customer's</a:t>
            </a:r>
            <a:r>
              <a:rPr sz="7000" spc="-80" dirty="0">
                <a:solidFill>
                  <a:srgbClr val="FFFFFF"/>
                </a:solidFill>
                <a:latin typeface="Georgia"/>
                <a:cs typeface="Georgia"/>
              </a:rPr>
              <a:t> </a:t>
            </a:r>
            <a:r>
              <a:rPr sz="7000" spc="195" dirty="0">
                <a:solidFill>
                  <a:srgbClr val="FFFFFF"/>
                </a:solidFill>
                <a:latin typeface="Georgia"/>
                <a:cs typeface="Georgia"/>
              </a:rPr>
              <a:t>competitive  </a:t>
            </a:r>
            <a:r>
              <a:rPr sz="7000" spc="75" dirty="0">
                <a:solidFill>
                  <a:srgbClr val="FFFFFF"/>
                </a:solidFill>
                <a:latin typeface="Georgia"/>
                <a:cs typeface="Georgia"/>
              </a:rPr>
              <a:t>advantage</a:t>
            </a:r>
            <a:r>
              <a:rPr sz="3600" spc="75" dirty="0">
                <a:solidFill>
                  <a:srgbClr val="B4B4B4"/>
                </a:solidFill>
                <a:latin typeface="Georgia"/>
                <a:cs typeface="Georgia"/>
              </a:rPr>
              <a:t>.</a:t>
            </a:r>
            <a:endParaRPr sz="3600">
              <a:latin typeface="Georgia"/>
              <a:cs typeface="Georgia"/>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42800" y="8991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72994">
        <p:split orient="vert"/>
      </p:transition>
    </mc:Choice>
    <mc:Fallback>
      <p:transition spd="slow" advTm="72994">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7699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112</TotalTime>
  <Words>578</Words>
  <Application>Microsoft Office PowerPoint</Application>
  <PresentationFormat>Custom</PresentationFormat>
  <Paragraphs>63</Paragraphs>
  <Slides>22</Slides>
  <Notes>0</Notes>
  <HiddenSlides>0</HiddenSlides>
  <MMClips>22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Arial Black</vt:lpstr>
      <vt:lpstr>Calibri</vt:lpstr>
      <vt:lpstr>Georgia</vt:lpstr>
      <vt:lpstr>Lucida Sans</vt:lpstr>
      <vt:lpstr>Trebuchet MS</vt:lpstr>
      <vt:lpstr>Verdana</vt:lpstr>
      <vt:lpstr>Office Theme</vt:lpstr>
      <vt:lpstr>PowerPoint Presentation</vt:lpstr>
      <vt:lpstr>PowerPoint Presentation</vt:lpstr>
      <vt:lpstr>PowerPoint Presentation</vt:lpstr>
      <vt:lpstr>12</vt:lpstr>
      <vt:lpstr>1. Individuals and Interactions Over Processes and Tools  It is the people who respond to business needs and drive the development process. If the process or the tools drive development  The team is less responsive to change and less likely to meet customer needs.  Communication is an example of the difference between valuing individuals versus process.   2. Working Software Over Comprehensive Documentation  Agile does not eliminate documentation, but it streamlines it in a form that gives the developer what is needed to do the work without getting bogged down in minutiae.   Agile documents requirements as user stories, which are sufficient for a software developer to begin the task of building a new function.   </vt:lpstr>
      <vt:lpstr>3. Customer Collaboration Over Contract Negotiation  The Agile Manifesto describes a customer who is engaged and collaborates throughout the development process, making.   This makes it far easier for development to meet their needs of the customer.   Agile methods may include the customer at intervals for periodic demos, but a project could just as easily have an end-user as a daily part of the team and attending all meetings, ensuring the product meets the business needs of the customer.  4. Responding to Change Over Following a Plan  With Agile, the shortness of an iteration means priorities can be shifted from iteration to iteration and new features can be added into the next iteration.  Agile’s view is that changes always improve a project; changes provide additional value.</vt:lpstr>
      <vt:lpstr>PowerPoint Presentation</vt:lpstr>
      <vt:lpstr>1. Satisfaction &amp; delivery</vt:lpstr>
      <vt:lpstr>2. Welcome changing</vt:lpstr>
      <vt:lpstr>3. Deliver frequently</vt:lpstr>
      <vt:lpstr>4. Communication is the key</vt:lpstr>
      <vt:lpstr>5. Environement &amp; trust</vt:lpstr>
      <vt:lpstr>6. Face-to-face communication</vt:lpstr>
      <vt:lpstr>7. Measuring progress by soft</vt:lpstr>
      <vt:lpstr>8. Sustainable development</vt:lpstr>
      <vt:lpstr>9. Attention to details</vt:lpstr>
      <vt:lpstr>10. The power of less</vt:lpstr>
      <vt:lpstr>11. Self-organizing teams</vt:lpstr>
      <vt:lpstr>12. Ajusting at regular intervals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12</dc:title>
  <dc:creator>Kalpana Rangra</dc:creator>
  <cp:lastModifiedBy>Kalpana Rangra</cp:lastModifiedBy>
  <cp:revision>17</cp:revision>
  <dcterms:created xsi:type="dcterms:W3CDTF">2020-08-05T17:18:37Z</dcterms:created>
  <dcterms:modified xsi:type="dcterms:W3CDTF">2020-08-05T19:11:55Z</dcterms:modified>
</cp:coreProperties>
</file>